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3"/>
  </p:notesMasterIdLst>
  <p:handoutMasterIdLst>
    <p:handoutMasterId r:id="rId44"/>
  </p:handoutMasterIdLst>
  <p:sldIdLst>
    <p:sldId id="539" r:id="rId2"/>
    <p:sldId id="541" r:id="rId3"/>
    <p:sldId id="494" r:id="rId4"/>
    <p:sldId id="623" r:id="rId5"/>
    <p:sldId id="554" r:id="rId6"/>
    <p:sldId id="592" r:id="rId7"/>
    <p:sldId id="587" r:id="rId8"/>
    <p:sldId id="588" r:id="rId9"/>
    <p:sldId id="589" r:id="rId10"/>
    <p:sldId id="590" r:id="rId11"/>
    <p:sldId id="591" r:id="rId12"/>
    <p:sldId id="593" r:id="rId13"/>
    <p:sldId id="594" r:id="rId14"/>
    <p:sldId id="597" r:id="rId15"/>
    <p:sldId id="598" r:id="rId16"/>
    <p:sldId id="599" r:id="rId17"/>
    <p:sldId id="596" r:id="rId18"/>
    <p:sldId id="595" r:id="rId19"/>
    <p:sldId id="610" r:id="rId20"/>
    <p:sldId id="600" r:id="rId21"/>
    <p:sldId id="601" r:id="rId22"/>
    <p:sldId id="603" r:id="rId23"/>
    <p:sldId id="602" r:id="rId24"/>
    <p:sldId id="604" r:id="rId25"/>
    <p:sldId id="605" r:id="rId26"/>
    <p:sldId id="606" r:id="rId27"/>
    <p:sldId id="607" r:id="rId28"/>
    <p:sldId id="608" r:id="rId29"/>
    <p:sldId id="609" r:id="rId30"/>
    <p:sldId id="611" r:id="rId31"/>
    <p:sldId id="612" r:id="rId32"/>
    <p:sldId id="613" r:id="rId33"/>
    <p:sldId id="614" r:id="rId34"/>
    <p:sldId id="615" r:id="rId35"/>
    <p:sldId id="621" r:id="rId36"/>
    <p:sldId id="616" r:id="rId37"/>
    <p:sldId id="622" r:id="rId38"/>
    <p:sldId id="617" r:id="rId39"/>
    <p:sldId id="618" r:id="rId40"/>
    <p:sldId id="360" r:id="rId41"/>
    <p:sldId id="464"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95632" autoAdjust="0"/>
  </p:normalViewPr>
  <p:slideViewPr>
    <p:cSldViewPr snapToGrid="0">
      <p:cViewPr varScale="1">
        <p:scale>
          <a:sx n="108" d="100"/>
          <a:sy n="108" d="100"/>
        </p:scale>
        <p:origin x="654"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93E2D9F3-9022-8B6A-D69F-C2FC2DB432A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a:extLst>
              <a:ext uri="{FF2B5EF4-FFF2-40B4-BE49-F238E27FC236}">
                <a16:creationId xmlns:a16="http://schemas.microsoft.com/office/drawing/2014/main" id="{97A05A9D-C6F0-81D1-E460-6E7A53231BE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08823FC-F295-4ADF-A8EC-7CAFF126EE53}" type="datetimeFigureOut">
              <a:rPr lang="en-CA" smtClean="0"/>
              <a:t>2024-02-10</a:t>
            </a:fld>
            <a:endParaRPr lang="en-CA"/>
          </a:p>
        </p:txBody>
      </p:sp>
      <p:sp>
        <p:nvSpPr>
          <p:cNvPr id="4" name="Footer Placeholder 3">
            <a:extLst>
              <a:ext uri="{FF2B5EF4-FFF2-40B4-BE49-F238E27FC236}">
                <a16:creationId xmlns:a16="http://schemas.microsoft.com/office/drawing/2014/main" id="{EBBC426B-9CDC-0674-52BC-D829637F960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5" name="Slide Number Placeholder 4">
            <a:extLst>
              <a:ext uri="{FF2B5EF4-FFF2-40B4-BE49-F238E27FC236}">
                <a16:creationId xmlns:a16="http://schemas.microsoft.com/office/drawing/2014/main" id="{3485D78D-DCE8-373A-B114-C1508AA140A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C464A18-51B9-453A-A8F1-4FD2D6BC861E}" type="slidenum">
              <a:rPr lang="en-CA" smtClean="0"/>
              <a:t>‹#›</a:t>
            </a:fld>
            <a:endParaRPr lang="en-CA"/>
          </a:p>
        </p:txBody>
      </p:sp>
    </p:spTree>
    <p:extLst>
      <p:ext uri="{BB962C8B-B14F-4D97-AF65-F5344CB8AC3E}">
        <p14:creationId xmlns:p14="http://schemas.microsoft.com/office/powerpoint/2010/main" val="2601129948"/>
      </p:ext>
    </p:extLst>
  </p:cSld>
  <p:clrMap bg1="lt1" tx1="dk1" bg2="lt2" tx2="dk2" accent1="accent1" accent2="accent2" accent3="accent3" accent4="accent4" accent5="accent5" accent6="accent6" hlink="hlink" folHlink="folHlink"/>
  <p:hf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6CCAFD0-1304-49DD-9B5C-3E6FD743CE61}" type="datetimeFigureOut">
              <a:rPr lang="en-CA" smtClean="0"/>
              <a:t>2024-02-10</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00B5C89-B32A-4C9E-9DC3-8FFB1ED9A3F3}" type="slidenum">
              <a:rPr lang="en-CA" smtClean="0"/>
              <a:t>‹#›</a:t>
            </a:fld>
            <a:endParaRPr lang="en-CA"/>
          </a:p>
        </p:txBody>
      </p:sp>
    </p:spTree>
    <p:extLst>
      <p:ext uri="{BB962C8B-B14F-4D97-AF65-F5344CB8AC3E}">
        <p14:creationId xmlns:p14="http://schemas.microsoft.com/office/powerpoint/2010/main" val="3895233549"/>
      </p:ext>
    </p:extLst>
  </p:cSld>
  <p:clrMap bg1="lt1" tx1="dk1" bg2="lt2" tx2="dk2" accent1="accent1" accent2="accent2" accent3="accent3" accent4="accent4" accent5="accent5" accent6="accent6" hlink="hlink" folHlink="folHlink"/>
  <p:hf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A1008F-C8E0-4ACF-87CE-407A7AB9D27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463AFD76-DB79-440C-B9FD-5C3BC56E0A7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5D7AC714-E933-4C17-B3CC-D2437F126CE3}"/>
              </a:ext>
            </a:extLst>
          </p:cNvPr>
          <p:cNvSpPr>
            <a:spLocks noGrp="1"/>
          </p:cNvSpPr>
          <p:nvPr>
            <p:ph type="dt" sz="half" idx="10"/>
          </p:nvPr>
        </p:nvSpPr>
        <p:spPr/>
        <p:txBody>
          <a:bodyPr/>
          <a:lstStyle/>
          <a:p>
            <a:fld id="{742D7D97-C904-4D75-8D25-DAECEA2E8372}" type="datetime1">
              <a:rPr lang="en-CA" smtClean="0"/>
              <a:t>2024-02-10</a:t>
            </a:fld>
            <a:endParaRPr lang="en-CA"/>
          </a:p>
        </p:txBody>
      </p:sp>
      <p:sp>
        <p:nvSpPr>
          <p:cNvPr id="5" name="Footer Placeholder 4">
            <a:extLst>
              <a:ext uri="{FF2B5EF4-FFF2-40B4-BE49-F238E27FC236}">
                <a16:creationId xmlns:a16="http://schemas.microsoft.com/office/drawing/2014/main" id="{A22E63C3-EC20-4D24-A7A5-99595247DF0A}"/>
              </a:ext>
            </a:extLst>
          </p:cNvPr>
          <p:cNvSpPr>
            <a:spLocks noGrp="1"/>
          </p:cNvSpPr>
          <p:nvPr>
            <p:ph type="ftr" sz="quarter" idx="11"/>
          </p:nvPr>
        </p:nvSpPr>
        <p:spPr/>
        <p:txBody>
          <a:bodyPr/>
          <a:lstStyle/>
          <a:p>
            <a:endParaRPr lang="en-US" dirty="0"/>
          </a:p>
          <a:p>
            <a:endParaRPr lang="en-CA" dirty="0"/>
          </a:p>
        </p:txBody>
      </p:sp>
      <p:sp>
        <p:nvSpPr>
          <p:cNvPr id="6" name="Slide Number Placeholder 5">
            <a:extLst>
              <a:ext uri="{FF2B5EF4-FFF2-40B4-BE49-F238E27FC236}">
                <a16:creationId xmlns:a16="http://schemas.microsoft.com/office/drawing/2014/main" id="{AC98D86B-9516-4863-8CF3-6FC433D98DFB}"/>
              </a:ext>
            </a:extLst>
          </p:cNvPr>
          <p:cNvSpPr>
            <a:spLocks noGrp="1"/>
          </p:cNvSpPr>
          <p:nvPr>
            <p:ph type="sldNum" sz="quarter" idx="12"/>
          </p:nvPr>
        </p:nvSpPr>
        <p:spPr/>
        <p:txBody>
          <a:bodyPr/>
          <a:lstStyle/>
          <a:p>
            <a:fld id="{B20BAE8A-BB5C-499D-956E-1AE79ABD6EE1}" type="slidenum">
              <a:rPr lang="en-CA" smtClean="0"/>
              <a:t>‹#›</a:t>
            </a:fld>
            <a:endParaRPr lang="en-CA"/>
          </a:p>
        </p:txBody>
      </p:sp>
      <p:pic>
        <p:nvPicPr>
          <p:cNvPr id="10" name="Picture 9">
            <a:extLst>
              <a:ext uri="{FF2B5EF4-FFF2-40B4-BE49-F238E27FC236}">
                <a16:creationId xmlns:a16="http://schemas.microsoft.com/office/drawing/2014/main" id="{79B2E9BB-A3DB-1681-0C9F-CF885568651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68000" y="23813"/>
            <a:ext cx="1524000" cy="870857"/>
          </a:xfrm>
          <a:prstGeom prst="rect">
            <a:avLst/>
          </a:prstGeom>
        </p:spPr>
      </p:pic>
      <p:sp>
        <p:nvSpPr>
          <p:cNvPr id="11" name="TextBox 10">
            <a:extLst>
              <a:ext uri="{FF2B5EF4-FFF2-40B4-BE49-F238E27FC236}">
                <a16:creationId xmlns:a16="http://schemas.microsoft.com/office/drawing/2014/main" id="{6324142E-5985-986F-5F46-83031089CA94}"/>
              </a:ext>
            </a:extLst>
          </p:cNvPr>
          <p:cNvSpPr txBox="1"/>
          <p:nvPr userDrawn="1"/>
        </p:nvSpPr>
        <p:spPr>
          <a:xfrm>
            <a:off x="5008228" y="6408107"/>
            <a:ext cx="3800212" cy="261610"/>
          </a:xfrm>
          <a:prstGeom prst="rect">
            <a:avLst/>
          </a:prstGeom>
          <a:noFill/>
        </p:spPr>
        <p:txBody>
          <a:bodyPr wrap="square" rtlCol="0">
            <a:spAutoFit/>
          </a:bodyPr>
          <a:lstStyle/>
          <a:p>
            <a:r>
              <a:rPr lang="en-US" sz="1100" dirty="0">
                <a:solidFill>
                  <a:schemeClr val="bg1">
                    <a:lumMod val="50000"/>
                  </a:schemeClr>
                </a:solidFill>
              </a:rPr>
              <a:t>Prepared by: Noopa Jagadeesh</a:t>
            </a:r>
            <a:endParaRPr lang="en-CA" sz="1100" dirty="0">
              <a:solidFill>
                <a:schemeClr val="bg1">
                  <a:lumMod val="50000"/>
                </a:schemeClr>
              </a:solidFill>
            </a:endParaRPr>
          </a:p>
        </p:txBody>
      </p:sp>
    </p:spTree>
    <p:extLst>
      <p:ext uri="{BB962C8B-B14F-4D97-AF65-F5344CB8AC3E}">
        <p14:creationId xmlns:p14="http://schemas.microsoft.com/office/powerpoint/2010/main" val="38301246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BE1BB-BFF2-4EF1-852C-87BCC5D72677}"/>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6055B967-6551-4889-8FA2-99F55791C9F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AD3744A2-2F3B-4A7E-AFB3-888B3709B6C3}"/>
              </a:ext>
            </a:extLst>
          </p:cNvPr>
          <p:cNvSpPr>
            <a:spLocks noGrp="1"/>
          </p:cNvSpPr>
          <p:nvPr>
            <p:ph type="dt" sz="half" idx="10"/>
          </p:nvPr>
        </p:nvSpPr>
        <p:spPr/>
        <p:txBody>
          <a:bodyPr/>
          <a:lstStyle/>
          <a:p>
            <a:fld id="{397B9692-14F5-4BAA-9CD1-FC5174B22590}" type="datetime1">
              <a:rPr lang="en-CA" smtClean="0"/>
              <a:t>2024-02-10</a:t>
            </a:fld>
            <a:endParaRPr lang="en-CA"/>
          </a:p>
        </p:txBody>
      </p:sp>
      <p:sp>
        <p:nvSpPr>
          <p:cNvPr id="5" name="Footer Placeholder 4">
            <a:extLst>
              <a:ext uri="{FF2B5EF4-FFF2-40B4-BE49-F238E27FC236}">
                <a16:creationId xmlns:a16="http://schemas.microsoft.com/office/drawing/2014/main" id="{BBB0927F-D5B6-4AD1-AB89-94030809718F}"/>
              </a:ext>
            </a:extLst>
          </p:cNvPr>
          <p:cNvSpPr>
            <a:spLocks noGrp="1"/>
          </p:cNvSpPr>
          <p:nvPr>
            <p:ph type="ftr" sz="quarter" idx="11"/>
          </p:nvPr>
        </p:nvSpPr>
        <p:spPr/>
        <p:txBody>
          <a:bodyPr/>
          <a:lstStyle/>
          <a:p>
            <a:endParaRPr lang="en-US" dirty="0"/>
          </a:p>
          <a:p>
            <a:r>
              <a:rPr lang="en-US" dirty="0"/>
              <a:t>Prepared by: Noopa Jagadeesh</a:t>
            </a:r>
            <a:endParaRPr lang="en-CA" dirty="0"/>
          </a:p>
          <a:p>
            <a:endParaRPr lang="en-CA" dirty="0"/>
          </a:p>
        </p:txBody>
      </p:sp>
      <p:sp>
        <p:nvSpPr>
          <p:cNvPr id="6" name="Slide Number Placeholder 5">
            <a:extLst>
              <a:ext uri="{FF2B5EF4-FFF2-40B4-BE49-F238E27FC236}">
                <a16:creationId xmlns:a16="http://schemas.microsoft.com/office/drawing/2014/main" id="{414FED54-3A85-49D8-8B5A-321DF10A113B}"/>
              </a:ext>
            </a:extLst>
          </p:cNvPr>
          <p:cNvSpPr>
            <a:spLocks noGrp="1"/>
          </p:cNvSpPr>
          <p:nvPr>
            <p:ph type="sldNum" sz="quarter" idx="12"/>
          </p:nvPr>
        </p:nvSpPr>
        <p:spPr/>
        <p:txBody>
          <a:bodyPr/>
          <a:lstStyle/>
          <a:p>
            <a:fld id="{B20BAE8A-BB5C-499D-956E-1AE79ABD6EE1}" type="slidenum">
              <a:rPr lang="en-CA" smtClean="0"/>
              <a:t>‹#›</a:t>
            </a:fld>
            <a:endParaRPr lang="en-CA"/>
          </a:p>
        </p:txBody>
      </p:sp>
    </p:spTree>
    <p:extLst>
      <p:ext uri="{BB962C8B-B14F-4D97-AF65-F5344CB8AC3E}">
        <p14:creationId xmlns:p14="http://schemas.microsoft.com/office/powerpoint/2010/main" val="30343222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6D8EEF7-D4BC-4B4B-BCDE-584DABF08D3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6C5C893F-6FC0-449B-934B-4D8D4ADB95F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6B9F96A0-0767-4CF4-8446-D75A04810174}"/>
              </a:ext>
            </a:extLst>
          </p:cNvPr>
          <p:cNvSpPr>
            <a:spLocks noGrp="1"/>
          </p:cNvSpPr>
          <p:nvPr>
            <p:ph type="dt" sz="half" idx="10"/>
          </p:nvPr>
        </p:nvSpPr>
        <p:spPr/>
        <p:txBody>
          <a:bodyPr/>
          <a:lstStyle/>
          <a:p>
            <a:fld id="{86BC515B-5213-4F7A-A69F-DCF40C28F200}" type="datetime1">
              <a:rPr lang="en-CA" smtClean="0"/>
              <a:t>2024-02-10</a:t>
            </a:fld>
            <a:endParaRPr lang="en-CA"/>
          </a:p>
        </p:txBody>
      </p:sp>
      <p:sp>
        <p:nvSpPr>
          <p:cNvPr id="5" name="Footer Placeholder 4">
            <a:extLst>
              <a:ext uri="{FF2B5EF4-FFF2-40B4-BE49-F238E27FC236}">
                <a16:creationId xmlns:a16="http://schemas.microsoft.com/office/drawing/2014/main" id="{4BF10C2E-D640-44C9-8FF1-4467BA7288F1}"/>
              </a:ext>
            </a:extLst>
          </p:cNvPr>
          <p:cNvSpPr>
            <a:spLocks noGrp="1"/>
          </p:cNvSpPr>
          <p:nvPr>
            <p:ph type="ftr" sz="quarter" idx="11"/>
          </p:nvPr>
        </p:nvSpPr>
        <p:spPr/>
        <p:txBody>
          <a:bodyPr/>
          <a:lstStyle/>
          <a:p>
            <a:endParaRPr lang="en-US" dirty="0"/>
          </a:p>
          <a:p>
            <a:r>
              <a:rPr lang="en-US" dirty="0"/>
              <a:t>Prepared by: Noopa Jagadeesh</a:t>
            </a:r>
            <a:endParaRPr lang="en-CA" dirty="0"/>
          </a:p>
          <a:p>
            <a:endParaRPr lang="en-CA" dirty="0"/>
          </a:p>
        </p:txBody>
      </p:sp>
      <p:sp>
        <p:nvSpPr>
          <p:cNvPr id="6" name="Slide Number Placeholder 5">
            <a:extLst>
              <a:ext uri="{FF2B5EF4-FFF2-40B4-BE49-F238E27FC236}">
                <a16:creationId xmlns:a16="http://schemas.microsoft.com/office/drawing/2014/main" id="{A51BCDB1-8322-4F47-B889-DC52B9E3CC0F}"/>
              </a:ext>
            </a:extLst>
          </p:cNvPr>
          <p:cNvSpPr>
            <a:spLocks noGrp="1"/>
          </p:cNvSpPr>
          <p:nvPr>
            <p:ph type="sldNum" sz="quarter" idx="12"/>
          </p:nvPr>
        </p:nvSpPr>
        <p:spPr/>
        <p:txBody>
          <a:bodyPr/>
          <a:lstStyle/>
          <a:p>
            <a:fld id="{B20BAE8A-BB5C-499D-956E-1AE79ABD6EE1}" type="slidenum">
              <a:rPr lang="en-CA" smtClean="0"/>
              <a:t>‹#›</a:t>
            </a:fld>
            <a:endParaRPr lang="en-CA"/>
          </a:p>
        </p:txBody>
      </p:sp>
    </p:spTree>
    <p:extLst>
      <p:ext uri="{BB962C8B-B14F-4D97-AF65-F5344CB8AC3E}">
        <p14:creationId xmlns:p14="http://schemas.microsoft.com/office/powerpoint/2010/main" val="35533221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F14E9E-9BF0-4DD5-A3A1-C965EDB643BB}"/>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6AE6BCAC-AFCE-4994-A766-A70F8553E47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FECFD9B4-5FE8-4785-A08B-17707B5CB890}"/>
              </a:ext>
            </a:extLst>
          </p:cNvPr>
          <p:cNvSpPr>
            <a:spLocks noGrp="1"/>
          </p:cNvSpPr>
          <p:nvPr>
            <p:ph type="dt" sz="half" idx="10"/>
          </p:nvPr>
        </p:nvSpPr>
        <p:spPr/>
        <p:txBody>
          <a:bodyPr/>
          <a:lstStyle/>
          <a:p>
            <a:fld id="{2D33721D-30F5-4111-BED9-56E186F2482D}" type="datetime1">
              <a:rPr lang="en-CA" smtClean="0"/>
              <a:t>2024-02-10</a:t>
            </a:fld>
            <a:endParaRPr lang="en-CA"/>
          </a:p>
        </p:txBody>
      </p:sp>
      <p:sp>
        <p:nvSpPr>
          <p:cNvPr id="5" name="Footer Placeholder 4">
            <a:extLst>
              <a:ext uri="{FF2B5EF4-FFF2-40B4-BE49-F238E27FC236}">
                <a16:creationId xmlns:a16="http://schemas.microsoft.com/office/drawing/2014/main" id="{6E89BC0D-E2F7-4AD2-B91F-E0C5B58434EA}"/>
              </a:ext>
            </a:extLst>
          </p:cNvPr>
          <p:cNvSpPr>
            <a:spLocks noGrp="1"/>
          </p:cNvSpPr>
          <p:nvPr>
            <p:ph type="ftr" sz="quarter" idx="11"/>
          </p:nvPr>
        </p:nvSpPr>
        <p:spPr/>
        <p:txBody>
          <a:bodyPr/>
          <a:lstStyle/>
          <a:p>
            <a:endParaRPr lang="en-US" dirty="0"/>
          </a:p>
          <a:p>
            <a:r>
              <a:rPr lang="en-US" dirty="0"/>
              <a:t>Prepared by: Noopa Jagadeesh</a:t>
            </a:r>
            <a:endParaRPr lang="en-CA" dirty="0"/>
          </a:p>
          <a:p>
            <a:endParaRPr lang="en-CA" dirty="0"/>
          </a:p>
        </p:txBody>
      </p:sp>
      <p:sp>
        <p:nvSpPr>
          <p:cNvPr id="6" name="Slide Number Placeholder 5">
            <a:extLst>
              <a:ext uri="{FF2B5EF4-FFF2-40B4-BE49-F238E27FC236}">
                <a16:creationId xmlns:a16="http://schemas.microsoft.com/office/drawing/2014/main" id="{ABBD864F-221F-4961-B548-49D82DB8A578}"/>
              </a:ext>
            </a:extLst>
          </p:cNvPr>
          <p:cNvSpPr>
            <a:spLocks noGrp="1"/>
          </p:cNvSpPr>
          <p:nvPr>
            <p:ph type="sldNum" sz="quarter" idx="12"/>
          </p:nvPr>
        </p:nvSpPr>
        <p:spPr/>
        <p:txBody>
          <a:bodyPr/>
          <a:lstStyle/>
          <a:p>
            <a:fld id="{B20BAE8A-BB5C-499D-956E-1AE79ABD6EE1}" type="slidenum">
              <a:rPr lang="en-CA" smtClean="0"/>
              <a:t>‹#›</a:t>
            </a:fld>
            <a:endParaRPr lang="en-CA"/>
          </a:p>
        </p:txBody>
      </p:sp>
    </p:spTree>
    <p:extLst>
      <p:ext uri="{BB962C8B-B14F-4D97-AF65-F5344CB8AC3E}">
        <p14:creationId xmlns:p14="http://schemas.microsoft.com/office/powerpoint/2010/main" val="28253830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EEDD49-699B-4173-8E41-1E87770E28D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832AACA3-CD43-492C-9E98-9772A43B38A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6" name="Slide Number Placeholder 5">
            <a:extLst>
              <a:ext uri="{FF2B5EF4-FFF2-40B4-BE49-F238E27FC236}">
                <a16:creationId xmlns:a16="http://schemas.microsoft.com/office/drawing/2014/main" id="{EFA482DE-E19B-460B-A840-3801DAB9D3BC}"/>
              </a:ext>
            </a:extLst>
          </p:cNvPr>
          <p:cNvSpPr>
            <a:spLocks noGrp="1"/>
          </p:cNvSpPr>
          <p:nvPr>
            <p:ph type="sldNum" sz="quarter" idx="12"/>
          </p:nvPr>
        </p:nvSpPr>
        <p:spPr/>
        <p:txBody>
          <a:bodyPr/>
          <a:lstStyle/>
          <a:p>
            <a:fld id="{B20BAE8A-BB5C-499D-956E-1AE79ABD6EE1}" type="slidenum">
              <a:rPr lang="en-CA" smtClean="0"/>
              <a:t>‹#›</a:t>
            </a:fld>
            <a:endParaRPr lang="en-CA" dirty="0"/>
          </a:p>
        </p:txBody>
      </p:sp>
    </p:spTree>
    <p:extLst>
      <p:ext uri="{BB962C8B-B14F-4D97-AF65-F5344CB8AC3E}">
        <p14:creationId xmlns:p14="http://schemas.microsoft.com/office/powerpoint/2010/main" val="34680059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B9043D-28D5-4AB6-8C4F-2E2F52F2AE00}"/>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10000A08-8818-4118-B8A1-CA6FC65E547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A3BC2B05-54F9-43F0-8A0F-458F53A15D4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6118220B-380C-40C2-BAA0-63084E608851}"/>
              </a:ext>
            </a:extLst>
          </p:cNvPr>
          <p:cNvSpPr>
            <a:spLocks noGrp="1"/>
          </p:cNvSpPr>
          <p:nvPr>
            <p:ph type="dt" sz="half" idx="10"/>
          </p:nvPr>
        </p:nvSpPr>
        <p:spPr/>
        <p:txBody>
          <a:bodyPr/>
          <a:lstStyle/>
          <a:p>
            <a:fld id="{A88F4153-B735-49D3-96C3-BDAFAD65CA3D}" type="datetime1">
              <a:rPr lang="en-CA" smtClean="0"/>
              <a:t>2024-02-10</a:t>
            </a:fld>
            <a:endParaRPr lang="en-CA"/>
          </a:p>
        </p:txBody>
      </p:sp>
      <p:sp>
        <p:nvSpPr>
          <p:cNvPr id="6" name="Footer Placeholder 5">
            <a:extLst>
              <a:ext uri="{FF2B5EF4-FFF2-40B4-BE49-F238E27FC236}">
                <a16:creationId xmlns:a16="http://schemas.microsoft.com/office/drawing/2014/main" id="{0CF32AB5-A839-4EBD-937B-5CB2A717FF92}"/>
              </a:ext>
            </a:extLst>
          </p:cNvPr>
          <p:cNvSpPr>
            <a:spLocks noGrp="1"/>
          </p:cNvSpPr>
          <p:nvPr>
            <p:ph type="ftr" sz="quarter" idx="11"/>
          </p:nvPr>
        </p:nvSpPr>
        <p:spPr/>
        <p:txBody>
          <a:bodyPr/>
          <a:lstStyle/>
          <a:p>
            <a:endParaRPr lang="en-US" dirty="0"/>
          </a:p>
          <a:p>
            <a:r>
              <a:rPr lang="en-US" dirty="0"/>
              <a:t>Prepared by: Noopa Jagadeesh</a:t>
            </a:r>
            <a:endParaRPr lang="en-CA" dirty="0"/>
          </a:p>
          <a:p>
            <a:endParaRPr lang="en-CA" dirty="0"/>
          </a:p>
        </p:txBody>
      </p:sp>
      <p:sp>
        <p:nvSpPr>
          <p:cNvPr id="7" name="Slide Number Placeholder 6">
            <a:extLst>
              <a:ext uri="{FF2B5EF4-FFF2-40B4-BE49-F238E27FC236}">
                <a16:creationId xmlns:a16="http://schemas.microsoft.com/office/drawing/2014/main" id="{72F00424-7CC3-4AEC-97D3-D03865F8C1BD}"/>
              </a:ext>
            </a:extLst>
          </p:cNvPr>
          <p:cNvSpPr>
            <a:spLocks noGrp="1"/>
          </p:cNvSpPr>
          <p:nvPr>
            <p:ph type="sldNum" sz="quarter" idx="12"/>
          </p:nvPr>
        </p:nvSpPr>
        <p:spPr/>
        <p:txBody>
          <a:bodyPr/>
          <a:lstStyle/>
          <a:p>
            <a:fld id="{B20BAE8A-BB5C-499D-956E-1AE79ABD6EE1}" type="slidenum">
              <a:rPr lang="en-CA" smtClean="0"/>
              <a:t>‹#›</a:t>
            </a:fld>
            <a:endParaRPr lang="en-CA"/>
          </a:p>
        </p:txBody>
      </p:sp>
    </p:spTree>
    <p:extLst>
      <p:ext uri="{BB962C8B-B14F-4D97-AF65-F5344CB8AC3E}">
        <p14:creationId xmlns:p14="http://schemas.microsoft.com/office/powerpoint/2010/main" val="29592904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68A0A2-4B9C-43BB-B6F7-F4CC0563C4FD}"/>
              </a:ext>
            </a:extLst>
          </p:cNvPr>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39C8AABF-462F-44EF-85AC-4F655441119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074D384-24AC-4D48-BDA6-E9E22121F01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44880B71-B94F-45B3-A3AB-9CCEF5AE9FF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D468893-D0C8-402C-824B-4DF5594DE65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DAF32958-A02C-4BEE-B01C-C7395D3A13D8}"/>
              </a:ext>
            </a:extLst>
          </p:cNvPr>
          <p:cNvSpPr>
            <a:spLocks noGrp="1"/>
          </p:cNvSpPr>
          <p:nvPr>
            <p:ph type="dt" sz="half" idx="10"/>
          </p:nvPr>
        </p:nvSpPr>
        <p:spPr/>
        <p:txBody>
          <a:bodyPr/>
          <a:lstStyle/>
          <a:p>
            <a:fld id="{A6291CA9-ECF5-4C7A-85F7-C4427D111222}" type="datetime1">
              <a:rPr lang="en-CA" smtClean="0"/>
              <a:t>2024-02-10</a:t>
            </a:fld>
            <a:endParaRPr lang="en-CA"/>
          </a:p>
        </p:txBody>
      </p:sp>
      <p:sp>
        <p:nvSpPr>
          <p:cNvPr id="8" name="Footer Placeholder 7">
            <a:extLst>
              <a:ext uri="{FF2B5EF4-FFF2-40B4-BE49-F238E27FC236}">
                <a16:creationId xmlns:a16="http://schemas.microsoft.com/office/drawing/2014/main" id="{80F4CA3A-B5DA-4BEB-A590-0090BA261946}"/>
              </a:ext>
            </a:extLst>
          </p:cNvPr>
          <p:cNvSpPr>
            <a:spLocks noGrp="1"/>
          </p:cNvSpPr>
          <p:nvPr>
            <p:ph type="ftr" sz="quarter" idx="11"/>
          </p:nvPr>
        </p:nvSpPr>
        <p:spPr/>
        <p:txBody>
          <a:bodyPr/>
          <a:lstStyle/>
          <a:p>
            <a:endParaRPr lang="en-US" dirty="0"/>
          </a:p>
          <a:p>
            <a:r>
              <a:rPr lang="en-US" dirty="0"/>
              <a:t>Prepared by: Noopa Jagadeesh</a:t>
            </a:r>
            <a:endParaRPr lang="en-CA" dirty="0"/>
          </a:p>
          <a:p>
            <a:endParaRPr lang="en-CA" dirty="0"/>
          </a:p>
        </p:txBody>
      </p:sp>
      <p:sp>
        <p:nvSpPr>
          <p:cNvPr id="9" name="Slide Number Placeholder 8">
            <a:extLst>
              <a:ext uri="{FF2B5EF4-FFF2-40B4-BE49-F238E27FC236}">
                <a16:creationId xmlns:a16="http://schemas.microsoft.com/office/drawing/2014/main" id="{A7B8F72A-A037-4625-B794-F9E13219FB27}"/>
              </a:ext>
            </a:extLst>
          </p:cNvPr>
          <p:cNvSpPr>
            <a:spLocks noGrp="1"/>
          </p:cNvSpPr>
          <p:nvPr>
            <p:ph type="sldNum" sz="quarter" idx="12"/>
          </p:nvPr>
        </p:nvSpPr>
        <p:spPr/>
        <p:txBody>
          <a:bodyPr/>
          <a:lstStyle/>
          <a:p>
            <a:fld id="{B20BAE8A-BB5C-499D-956E-1AE79ABD6EE1}" type="slidenum">
              <a:rPr lang="en-CA" smtClean="0"/>
              <a:t>‹#›</a:t>
            </a:fld>
            <a:endParaRPr lang="en-CA"/>
          </a:p>
        </p:txBody>
      </p:sp>
    </p:spTree>
    <p:extLst>
      <p:ext uri="{BB962C8B-B14F-4D97-AF65-F5344CB8AC3E}">
        <p14:creationId xmlns:p14="http://schemas.microsoft.com/office/powerpoint/2010/main" val="2303464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7A177-1B9A-4E62-BE87-4BB6FEF1F74E}"/>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3F73CFC9-1A64-40FC-90A0-BBCEFC88B103}"/>
              </a:ext>
            </a:extLst>
          </p:cNvPr>
          <p:cNvSpPr>
            <a:spLocks noGrp="1"/>
          </p:cNvSpPr>
          <p:nvPr>
            <p:ph type="dt" sz="half" idx="10"/>
          </p:nvPr>
        </p:nvSpPr>
        <p:spPr/>
        <p:txBody>
          <a:bodyPr/>
          <a:lstStyle/>
          <a:p>
            <a:fld id="{1BBCD46D-DAED-4300-8F9B-469CFA8ECFF4}" type="datetime1">
              <a:rPr lang="en-CA" smtClean="0"/>
              <a:t>2024-02-10</a:t>
            </a:fld>
            <a:endParaRPr lang="en-CA"/>
          </a:p>
        </p:txBody>
      </p:sp>
      <p:sp>
        <p:nvSpPr>
          <p:cNvPr id="4" name="Footer Placeholder 3">
            <a:extLst>
              <a:ext uri="{FF2B5EF4-FFF2-40B4-BE49-F238E27FC236}">
                <a16:creationId xmlns:a16="http://schemas.microsoft.com/office/drawing/2014/main" id="{873443A5-D5A1-4BD4-8213-5F54A325EE61}"/>
              </a:ext>
            </a:extLst>
          </p:cNvPr>
          <p:cNvSpPr>
            <a:spLocks noGrp="1"/>
          </p:cNvSpPr>
          <p:nvPr>
            <p:ph type="ftr" sz="quarter" idx="11"/>
          </p:nvPr>
        </p:nvSpPr>
        <p:spPr/>
        <p:txBody>
          <a:bodyPr/>
          <a:lstStyle/>
          <a:p>
            <a:endParaRPr lang="en-US" dirty="0"/>
          </a:p>
          <a:p>
            <a:r>
              <a:rPr lang="en-US" dirty="0"/>
              <a:t>Prepared by: Noopa Jagadeesh</a:t>
            </a:r>
            <a:endParaRPr lang="en-CA" dirty="0"/>
          </a:p>
          <a:p>
            <a:endParaRPr lang="en-CA" dirty="0"/>
          </a:p>
        </p:txBody>
      </p:sp>
      <p:sp>
        <p:nvSpPr>
          <p:cNvPr id="5" name="Slide Number Placeholder 4">
            <a:extLst>
              <a:ext uri="{FF2B5EF4-FFF2-40B4-BE49-F238E27FC236}">
                <a16:creationId xmlns:a16="http://schemas.microsoft.com/office/drawing/2014/main" id="{8E505489-22E4-40D8-86F9-F9CBD78AC61D}"/>
              </a:ext>
            </a:extLst>
          </p:cNvPr>
          <p:cNvSpPr>
            <a:spLocks noGrp="1"/>
          </p:cNvSpPr>
          <p:nvPr>
            <p:ph type="sldNum" sz="quarter" idx="12"/>
          </p:nvPr>
        </p:nvSpPr>
        <p:spPr/>
        <p:txBody>
          <a:bodyPr/>
          <a:lstStyle/>
          <a:p>
            <a:fld id="{B20BAE8A-BB5C-499D-956E-1AE79ABD6EE1}" type="slidenum">
              <a:rPr lang="en-CA" smtClean="0"/>
              <a:t>‹#›</a:t>
            </a:fld>
            <a:endParaRPr lang="en-CA"/>
          </a:p>
        </p:txBody>
      </p:sp>
    </p:spTree>
    <p:extLst>
      <p:ext uri="{BB962C8B-B14F-4D97-AF65-F5344CB8AC3E}">
        <p14:creationId xmlns:p14="http://schemas.microsoft.com/office/powerpoint/2010/main" val="30170922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AA59B0E-6A14-4C7F-8769-9A271D4B60BD}"/>
              </a:ext>
            </a:extLst>
          </p:cNvPr>
          <p:cNvSpPr>
            <a:spLocks noGrp="1"/>
          </p:cNvSpPr>
          <p:nvPr>
            <p:ph type="dt" sz="half" idx="10"/>
          </p:nvPr>
        </p:nvSpPr>
        <p:spPr/>
        <p:txBody>
          <a:bodyPr/>
          <a:lstStyle/>
          <a:p>
            <a:fld id="{6CC424C1-7058-4321-8730-6B709B043500}" type="datetime1">
              <a:rPr lang="en-CA" smtClean="0"/>
              <a:t>2024-02-10</a:t>
            </a:fld>
            <a:endParaRPr lang="en-CA"/>
          </a:p>
        </p:txBody>
      </p:sp>
      <p:sp>
        <p:nvSpPr>
          <p:cNvPr id="3" name="Footer Placeholder 2">
            <a:extLst>
              <a:ext uri="{FF2B5EF4-FFF2-40B4-BE49-F238E27FC236}">
                <a16:creationId xmlns:a16="http://schemas.microsoft.com/office/drawing/2014/main" id="{61897663-BA4E-4263-937B-23A18B6B719B}"/>
              </a:ext>
            </a:extLst>
          </p:cNvPr>
          <p:cNvSpPr>
            <a:spLocks noGrp="1"/>
          </p:cNvSpPr>
          <p:nvPr>
            <p:ph type="ftr" sz="quarter" idx="11"/>
          </p:nvPr>
        </p:nvSpPr>
        <p:spPr/>
        <p:txBody>
          <a:bodyPr/>
          <a:lstStyle/>
          <a:p>
            <a:endParaRPr lang="en-US" dirty="0"/>
          </a:p>
          <a:p>
            <a:r>
              <a:rPr lang="en-US" dirty="0"/>
              <a:t>Prepared by: Noopa Jagadeesh</a:t>
            </a:r>
            <a:endParaRPr lang="en-CA" dirty="0"/>
          </a:p>
          <a:p>
            <a:endParaRPr lang="en-CA" dirty="0"/>
          </a:p>
        </p:txBody>
      </p:sp>
      <p:sp>
        <p:nvSpPr>
          <p:cNvPr id="4" name="Slide Number Placeholder 3">
            <a:extLst>
              <a:ext uri="{FF2B5EF4-FFF2-40B4-BE49-F238E27FC236}">
                <a16:creationId xmlns:a16="http://schemas.microsoft.com/office/drawing/2014/main" id="{8157A4C3-F1BE-4E1D-A78B-D502979B1C80}"/>
              </a:ext>
            </a:extLst>
          </p:cNvPr>
          <p:cNvSpPr>
            <a:spLocks noGrp="1"/>
          </p:cNvSpPr>
          <p:nvPr>
            <p:ph type="sldNum" sz="quarter" idx="12"/>
          </p:nvPr>
        </p:nvSpPr>
        <p:spPr/>
        <p:txBody>
          <a:bodyPr/>
          <a:lstStyle/>
          <a:p>
            <a:fld id="{B20BAE8A-BB5C-499D-956E-1AE79ABD6EE1}" type="slidenum">
              <a:rPr lang="en-CA" smtClean="0"/>
              <a:t>‹#›</a:t>
            </a:fld>
            <a:endParaRPr lang="en-CA"/>
          </a:p>
        </p:txBody>
      </p:sp>
    </p:spTree>
    <p:extLst>
      <p:ext uri="{BB962C8B-B14F-4D97-AF65-F5344CB8AC3E}">
        <p14:creationId xmlns:p14="http://schemas.microsoft.com/office/powerpoint/2010/main" val="37885338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9D85B7-7C37-4DEE-929B-62034123997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C153B3D3-9CEF-4463-A6D0-C0D1D993736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C5FF6670-A8D4-4A07-8DDF-215753202C3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02B9CB0-C6C5-4E7F-8E9A-48CF58FD70C3}"/>
              </a:ext>
            </a:extLst>
          </p:cNvPr>
          <p:cNvSpPr>
            <a:spLocks noGrp="1"/>
          </p:cNvSpPr>
          <p:nvPr>
            <p:ph type="dt" sz="half" idx="10"/>
          </p:nvPr>
        </p:nvSpPr>
        <p:spPr/>
        <p:txBody>
          <a:bodyPr/>
          <a:lstStyle/>
          <a:p>
            <a:fld id="{178D0159-AE3A-4CD8-9056-972138C00F60}" type="datetime1">
              <a:rPr lang="en-CA" smtClean="0"/>
              <a:t>2024-02-10</a:t>
            </a:fld>
            <a:endParaRPr lang="en-CA"/>
          </a:p>
        </p:txBody>
      </p:sp>
      <p:sp>
        <p:nvSpPr>
          <p:cNvPr id="6" name="Footer Placeholder 5">
            <a:extLst>
              <a:ext uri="{FF2B5EF4-FFF2-40B4-BE49-F238E27FC236}">
                <a16:creationId xmlns:a16="http://schemas.microsoft.com/office/drawing/2014/main" id="{72CE5FB0-0518-4B01-9A9D-E99BA6C0646D}"/>
              </a:ext>
            </a:extLst>
          </p:cNvPr>
          <p:cNvSpPr>
            <a:spLocks noGrp="1"/>
          </p:cNvSpPr>
          <p:nvPr>
            <p:ph type="ftr" sz="quarter" idx="11"/>
          </p:nvPr>
        </p:nvSpPr>
        <p:spPr/>
        <p:txBody>
          <a:bodyPr/>
          <a:lstStyle/>
          <a:p>
            <a:endParaRPr lang="en-US" dirty="0"/>
          </a:p>
          <a:p>
            <a:r>
              <a:rPr lang="en-US" dirty="0"/>
              <a:t>Prepared by: Noopa Jagadeesh</a:t>
            </a:r>
            <a:endParaRPr lang="en-CA" dirty="0"/>
          </a:p>
          <a:p>
            <a:endParaRPr lang="en-CA" dirty="0"/>
          </a:p>
        </p:txBody>
      </p:sp>
      <p:sp>
        <p:nvSpPr>
          <p:cNvPr id="7" name="Slide Number Placeholder 6">
            <a:extLst>
              <a:ext uri="{FF2B5EF4-FFF2-40B4-BE49-F238E27FC236}">
                <a16:creationId xmlns:a16="http://schemas.microsoft.com/office/drawing/2014/main" id="{8317CB48-C11E-4503-94E8-FDFD0E0D1965}"/>
              </a:ext>
            </a:extLst>
          </p:cNvPr>
          <p:cNvSpPr>
            <a:spLocks noGrp="1"/>
          </p:cNvSpPr>
          <p:nvPr>
            <p:ph type="sldNum" sz="quarter" idx="12"/>
          </p:nvPr>
        </p:nvSpPr>
        <p:spPr/>
        <p:txBody>
          <a:bodyPr/>
          <a:lstStyle/>
          <a:p>
            <a:fld id="{B20BAE8A-BB5C-499D-956E-1AE79ABD6EE1}" type="slidenum">
              <a:rPr lang="en-CA" smtClean="0"/>
              <a:t>‹#›</a:t>
            </a:fld>
            <a:endParaRPr lang="en-CA"/>
          </a:p>
        </p:txBody>
      </p:sp>
    </p:spTree>
    <p:extLst>
      <p:ext uri="{BB962C8B-B14F-4D97-AF65-F5344CB8AC3E}">
        <p14:creationId xmlns:p14="http://schemas.microsoft.com/office/powerpoint/2010/main" val="12669755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BA2813-0EB3-4D6B-9B7F-9F04DC971E2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744D2EDB-9B1B-47EC-BCE1-EE57DE22E12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a:extLst>
              <a:ext uri="{FF2B5EF4-FFF2-40B4-BE49-F238E27FC236}">
                <a16:creationId xmlns:a16="http://schemas.microsoft.com/office/drawing/2014/main" id="{5B046055-275D-4938-BFFF-D9E3751BCC1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F2FCDB-2170-4355-A616-CE4FE9B17E41}"/>
              </a:ext>
            </a:extLst>
          </p:cNvPr>
          <p:cNvSpPr>
            <a:spLocks noGrp="1"/>
          </p:cNvSpPr>
          <p:nvPr>
            <p:ph type="dt" sz="half" idx="10"/>
          </p:nvPr>
        </p:nvSpPr>
        <p:spPr/>
        <p:txBody>
          <a:bodyPr/>
          <a:lstStyle/>
          <a:p>
            <a:fld id="{32F1F08E-6446-43B2-B3AC-C89530FE3D1F}" type="datetime1">
              <a:rPr lang="en-CA" smtClean="0"/>
              <a:t>2024-02-10</a:t>
            </a:fld>
            <a:endParaRPr lang="en-CA"/>
          </a:p>
        </p:txBody>
      </p:sp>
      <p:sp>
        <p:nvSpPr>
          <p:cNvPr id="6" name="Footer Placeholder 5">
            <a:extLst>
              <a:ext uri="{FF2B5EF4-FFF2-40B4-BE49-F238E27FC236}">
                <a16:creationId xmlns:a16="http://schemas.microsoft.com/office/drawing/2014/main" id="{2EC53BF5-8A58-440D-9722-CA0839256D27}"/>
              </a:ext>
            </a:extLst>
          </p:cNvPr>
          <p:cNvSpPr>
            <a:spLocks noGrp="1"/>
          </p:cNvSpPr>
          <p:nvPr>
            <p:ph type="ftr" sz="quarter" idx="11"/>
          </p:nvPr>
        </p:nvSpPr>
        <p:spPr/>
        <p:txBody>
          <a:bodyPr/>
          <a:lstStyle/>
          <a:p>
            <a:endParaRPr lang="en-US" dirty="0"/>
          </a:p>
          <a:p>
            <a:r>
              <a:rPr lang="en-US" dirty="0"/>
              <a:t>Prepared by: Noopa Jagadeesh</a:t>
            </a:r>
            <a:endParaRPr lang="en-CA" dirty="0"/>
          </a:p>
          <a:p>
            <a:endParaRPr lang="en-CA" dirty="0"/>
          </a:p>
        </p:txBody>
      </p:sp>
      <p:sp>
        <p:nvSpPr>
          <p:cNvPr id="7" name="Slide Number Placeholder 6">
            <a:extLst>
              <a:ext uri="{FF2B5EF4-FFF2-40B4-BE49-F238E27FC236}">
                <a16:creationId xmlns:a16="http://schemas.microsoft.com/office/drawing/2014/main" id="{72D3371E-FFDE-4B5A-B107-7CAA72B59C08}"/>
              </a:ext>
            </a:extLst>
          </p:cNvPr>
          <p:cNvSpPr>
            <a:spLocks noGrp="1"/>
          </p:cNvSpPr>
          <p:nvPr>
            <p:ph type="sldNum" sz="quarter" idx="12"/>
          </p:nvPr>
        </p:nvSpPr>
        <p:spPr/>
        <p:txBody>
          <a:bodyPr/>
          <a:lstStyle/>
          <a:p>
            <a:fld id="{B20BAE8A-BB5C-499D-956E-1AE79ABD6EE1}" type="slidenum">
              <a:rPr lang="en-CA" smtClean="0"/>
              <a:t>‹#›</a:t>
            </a:fld>
            <a:endParaRPr lang="en-CA"/>
          </a:p>
        </p:txBody>
      </p:sp>
    </p:spTree>
    <p:extLst>
      <p:ext uri="{BB962C8B-B14F-4D97-AF65-F5344CB8AC3E}">
        <p14:creationId xmlns:p14="http://schemas.microsoft.com/office/powerpoint/2010/main" val="20171408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F1956AE-29B3-472E-B05B-5701EF8E713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2CF9E3DA-367F-46E2-AEB8-E76011B4472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48D277F6-002F-4098-B9C7-B200832E711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3BF7C98-4EB5-47FD-8D95-056E528E5454}" type="datetime1">
              <a:rPr lang="en-CA" smtClean="0"/>
              <a:t>2024-02-10</a:t>
            </a:fld>
            <a:endParaRPr lang="en-CA"/>
          </a:p>
        </p:txBody>
      </p:sp>
      <p:sp>
        <p:nvSpPr>
          <p:cNvPr id="5" name="Footer Placeholder 4">
            <a:extLst>
              <a:ext uri="{FF2B5EF4-FFF2-40B4-BE49-F238E27FC236}">
                <a16:creationId xmlns:a16="http://schemas.microsoft.com/office/drawing/2014/main" id="{D57CFCD5-B84E-44B6-87DB-892458CE359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Prepared by: Noopa Jagadeesh</a:t>
            </a:r>
            <a:endParaRPr lang="en-CA" dirty="0"/>
          </a:p>
        </p:txBody>
      </p:sp>
      <p:sp>
        <p:nvSpPr>
          <p:cNvPr id="6" name="Slide Number Placeholder 5">
            <a:extLst>
              <a:ext uri="{FF2B5EF4-FFF2-40B4-BE49-F238E27FC236}">
                <a16:creationId xmlns:a16="http://schemas.microsoft.com/office/drawing/2014/main" id="{65A5FB8C-C590-44C8-B933-D89CB5B68D3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20BAE8A-BB5C-499D-956E-1AE79ABD6EE1}" type="slidenum">
              <a:rPr lang="en-CA" smtClean="0"/>
              <a:t>‹#›</a:t>
            </a:fld>
            <a:endParaRPr lang="en-CA"/>
          </a:p>
        </p:txBody>
      </p:sp>
      <p:pic>
        <p:nvPicPr>
          <p:cNvPr id="7" name="Picture 6">
            <a:extLst>
              <a:ext uri="{FF2B5EF4-FFF2-40B4-BE49-F238E27FC236}">
                <a16:creationId xmlns:a16="http://schemas.microsoft.com/office/drawing/2014/main" id="{B1928650-A937-B290-F342-4CD1AC522030}"/>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10668000" y="136525"/>
            <a:ext cx="1524000" cy="870857"/>
          </a:xfrm>
          <a:prstGeom prst="rect">
            <a:avLst/>
          </a:prstGeom>
        </p:spPr>
      </p:pic>
    </p:spTree>
    <p:extLst>
      <p:ext uri="{BB962C8B-B14F-4D97-AF65-F5344CB8AC3E}">
        <p14:creationId xmlns:p14="http://schemas.microsoft.com/office/powerpoint/2010/main" val="377060272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6.xm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6.xml"/><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6.xml"/><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6.xml"/><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6.xml"/><Relationship Id="rId5" Type="http://schemas.openxmlformats.org/officeDocument/2006/relationships/image" Target="../media/image32.png"/><Relationship Id="rId4" Type="http://schemas.openxmlformats.org/officeDocument/2006/relationships/image" Target="../media/image31.png"/></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52.jp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Layout" Target="../slideLayouts/slideLayout6.xml"/><Relationship Id="rId5" Type="http://schemas.openxmlformats.org/officeDocument/2006/relationships/hyperlink" Target="https://docs.opencv.org/3.4/d3/db4/tutorial_py_watershed.html" TargetMode="Externa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0.png"/><Relationship Id="rId2" Type="http://schemas.openxmlformats.org/officeDocument/2006/relationships/image" Target="../media/image6.png"/><Relationship Id="rId1" Type="http://schemas.openxmlformats.org/officeDocument/2006/relationships/slideLayout" Target="../slideLayouts/slideLayout6.xml"/><Relationship Id="rId6" Type="http://schemas.openxmlformats.org/officeDocument/2006/relationships/image" Target="../media/image5.png"/><Relationship Id="rId5" Type="http://schemas.openxmlformats.org/officeDocument/2006/relationships/image" Target="../media/image9.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docs.opencv.org/3.4/d4/d73/tutorial_py_contours_begin.html" TargetMode="Externa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97FBCC-EFE7-15A0-6CD6-4F83F919F2C5}"/>
              </a:ext>
            </a:extLst>
          </p:cNvPr>
          <p:cNvSpPr>
            <a:spLocks noGrp="1"/>
          </p:cNvSpPr>
          <p:nvPr>
            <p:ph type="ctrTitle"/>
          </p:nvPr>
        </p:nvSpPr>
        <p:spPr/>
        <p:txBody>
          <a:bodyPr/>
          <a:lstStyle/>
          <a:p>
            <a:r>
              <a:rPr lang="en-US" dirty="0"/>
              <a:t>Week-5</a:t>
            </a:r>
            <a:endParaRPr lang="en-CA" dirty="0"/>
          </a:p>
        </p:txBody>
      </p:sp>
      <p:sp>
        <p:nvSpPr>
          <p:cNvPr id="3" name="Subtitle 2">
            <a:extLst>
              <a:ext uri="{FF2B5EF4-FFF2-40B4-BE49-F238E27FC236}">
                <a16:creationId xmlns:a16="http://schemas.microsoft.com/office/drawing/2014/main" id="{3DD647E1-2E4B-BEA1-B645-1D668CD3C85F}"/>
              </a:ext>
            </a:extLst>
          </p:cNvPr>
          <p:cNvSpPr>
            <a:spLocks noGrp="1"/>
          </p:cNvSpPr>
          <p:nvPr>
            <p:ph type="subTitle" idx="1"/>
          </p:nvPr>
        </p:nvSpPr>
        <p:spPr/>
        <p:txBody>
          <a:bodyPr/>
          <a:lstStyle/>
          <a:p>
            <a:pPr algn="ctr"/>
            <a:r>
              <a:rPr lang="en-US" dirty="0"/>
              <a:t>COSC 32001 Computer Vision</a:t>
            </a:r>
          </a:p>
          <a:p>
            <a:r>
              <a:rPr lang="en-US" dirty="0"/>
              <a:t>				 	Noopa Jagadeesh</a:t>
            </a:r>
          </a:p>
          <a:p>
            <a:r>
              <a:rPr lang="en-US" dirty="0"/>
              <a:t>                                                       	Date: 8 Feb 2024</a:t>
            </a:r>
            <a:endParaRPr lang="en-CA" dirty="0"/>
          </a:p>
        </p:txBody>
      </p:sp>
      <p:sp>
        <p:nvSpPr>
          <p:cNvPr id="5" name="Slide Number Placeholder 4">
            <a:extLst>
              <a:ext uri="{FF2B5EF4-FFF2-40B4-BE49-F238E27FC236}">
                <a16:creationId xmlns:a16="http://schemas.microsoft.com/office/drawing/2014/main" id="{3AD5D439-1197-4ABF-242A-270553BEB512}"/>
              </a:ext>
            </a:extLst>
          </p:cNvPr>
          <p:cNvSpPr>
            <a:spLocks noGrp="1"/>
          </p:cNvSpPr>
          <p:nvPr>
            <p:ph type="sldNum" sz="quarter" idx="12"/>
          </p:nvPr>
        </p:nvSpPr>
        <p:spPr/>
        <p:txBody>
          <a:bodyPr/>
          <a:lstStyle/>
          <a:p>
            <a:fld id="{B20BAE8A-BB5C-499D-956E-1AE79ABD6EE1}" type="slidenum">
              <a:rPr lang="en-CA" smtClean="0"/>
              <a:t>1</a:t>
            </a:fld>
            <a:endParaRPr lang="en-CA" dirty="0"/>
          </a:p>
        </p:txBody>
      </p:sp>
    </p:spTree>
    <p:extLst>
      <p:ext uri="{BB962C8B-B14F-4D97-AF65-F5344CB8AC3E}">
        <p14:creationId xmlns:p14="http://schemas.microsoft.com/office/powerpoint/2010/main" val="26173564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E2BC54-3618-31E4-B0A8-8CECC10C0FC5}"/>
              </a:ext>
            </a:extLst>
          </p:cNvPr>
          <p:cNvSpPr>
            <a:spLocks noGrp="1"/>
          </p:cNvSpPr>
          <p:nvPr>
            <p:ph type="title"/>
          </p:nvPr>
        </p:nvSpPr>
        <p:spPr>
          <a:xfrm>
            <a:off x="838200" y="365125"/>
            <a:ext cx="10515600" cy="504887"/>
          </a:xfrm>
        </p:spPr>
        <p:txBody>
          <a:bodyPr>
            <a:normAutofit fontScale="90000"/>
          </a:bodyPr>
          <a:lstStyle/>
          <a:p>
            <a:r>
              <a:rPr lang="en-US" b="1" dirty="0"/>
              <a:t>Watershed Algorithm</a:t>
            </a:r>
            <a:endParaRPr lang="en-CA" dirty="0"/>
          </a:p>
        </p:txBody>
      </p:sp>
      <p:sp>
        <p:nvSpPr>
          <p:cNvPr id="3" name="Slide Number Placeholder 2">
            <a:extLst>
              <a:ext uri="{FF2B5EF4-FFF2-40B4-BE49-F238E27FC236}">
                <a16:creationId xmlns:a16="http://schemas.microsoft.com/office/drawing/2014/main" id="{EA67D769-D02C-F2A8-D3C8-55AF6B705A3A}"/>
              </a:ext>
            </a:extLst>
          </p:cNvPr>
          <p:cNvSpPr>
            <a:spLocks noGrp="1"/>
          </p:cNvSpPr>
          <p:nvPr>
            <p:ph type="sldNum" sz="quarter" idx="12"/>
          </p:nvPr>
        </p:nvSpPr>
        <p:spPr/>
        <p:txBody>
          <a:bodyPr/>
          <a:lstStyle/>
          <a:p>
            <a:fld id="{B20BAE8A-BB5C-499D-956E-1AE79ABD6EE1}" type="slidenum">
              <a:rPr lang="en-CA" smtClean="0"/>
              <a:t>10</a:t>
            </a:fld>
            <a:endParaRPr lang="en-CA"/>
          </a:p>
        </p:txBody>
      </p:sp>
      <p:sp>
        <p:nvSpPr>
          <p:cNvPr id="5" name="TextBox 4">
            <a:extLst>
              <a:ext uri="{FF2B5EF4-FFF2-40B4-BE49-F238E27FC236}">
                <a16:creationId xmlns:a16="http://schemas.microsoft.com/office/drawing/2014/main" id="{8D625746-1A2E-4E2C-FE99-93100680AE3B}"/>
              </a:ext>
            </a:extLst>
          </p:cNvPr>
          <p:cNvSpPr txBox="1"/>
          <p:nvPr/>
        </p:nvSpPr>
        <p:spPr>
          <a:xfrm>
            <a:off x="747944" y="1464814"/>
            <a:ext cx="10757516" cy="1200329"/>
          </a:xfrm>
          <a:prstGeom prst="rect">
            <a:avLst/>
          </a:prstGeom>
          <a:noFill/>
        </p:spPr>
        <p:txBody>
          <a:bodyPr wrap="square">
            <a:spAutoFit/>
          </a:bodyPr>
          <a:lstStyle/>
          <a:p>
            <a:r>
              <a:rPr lang="en-CA" i="1" dirty="0"/>
              <a:t>If hierarchy[0][i][3] == -1: </a:t>
            </a:r>
          </a:p>
          <a:p>
            <a:r>
              <a:rPr lang="en-CA" dirty="0"/>
              <a:t>This condition checks if the current contour has no parent, which means it's an external contour. hierarchy[0][i][3] gives the parent of the ith contour. If it's -1, the contour is not enclosed by any other contour (i.e., it's an external contour).</a:t>
            </a:r>
          </a:p>
        </p:txBody>
      </p:sp>
      <p:sp>
        <p:nvSpPr>
          <p:cNvPr id="6" name="TextBox 5">
            <a:extLst>
              <a:ext uri="{FF2B5EF4-FFF2-40B4-BE49-F238E27FC236}">
                <a16:creationId xmlns:a16="http://schemas.microsoft.com/office/drawing/2014/main" id="{78597C60-CF63-E075-4FFE-B21D115A39FF}"/>
              </a:ext>
            </a:extLst>
          </p:cNvPr>
          <p:cNvSpPr txBox="1"/>
          <p:nvPr/>
        </p:nvSpPr>
        <p:spPr>
          <a:xfrm>
            <a:off x="838200" y="982747"/>
            <a:ext cx="6094520" cy="369332"/>
          </a:xfrm>
          <a:prstGeom prst="rect">
            <a:avLst/>
          </a:prstGeom>
          <a:noFill/>
        </p:spPr>
        <p:txBody>
          <a:bodyPr wrap="square">
            <a:spAutoFit/>
          </a:bodyPr>
          <a:lstStyle/>
          <a:p>
            <a:r>
              <a:rPr lang="en-CA" b="1" dirty="0"/>
              <a:t>Functions used in the code</a:t>
            </a:r>
          </a:p>
        </p:txBody>
      </p:sp>
      <p:sp>
        <p:nvSpPr>
          <p:cNvPr id="8" name="TextBox 7">
            <a:extLst>
              <a:ext uri="{FF2B5EF4-FFF2-40B4-BE49-F238E27FC236}">
                <a16:creationId xmlns:a16="http://schemas.microsoft.com/office/drawing/2014/main" id="{EC638D98-15F9-7ECB-1BE2-1F881FD4DF75}"/>
              </a:ext>
            </a:extLst>
          </p:cNvPr>
          <p:cNvSpPr txBox="1"/>
          <p:nvPr/>
        </p:nvSpPr>
        <p:spPr>
          <a:xfrm>
            <a:off x="747944" y="2874390"/>
            <a:ext cx="9505765" cy="369332"/>
          </a:xfrm>
          <a:prstGeom prst="rect">
            <a:avLst/>
          </a:prstGeom>
          <a:noFill/>
        </p:spPr>
        <p:txBody>
          <a:bodyPr wrap="square">
            <a:spAutoFit/>
          </a:bodyPr>
          <a:lstStyle/>
          <a:p>
            <a:r>
              <a:rPr lang="en-CA" i="1" dirty="0"/>
              <a:t>cv2.drawContours() // </a:t>
            </a:r>
            <a:r>
              <a:rPr lang="en-US" i="1" dirty="0"/>
              <a:t> </a:t>
            </a:r>
            <a:r>
              <a:rPr lang="en-US" dirty="0"/>
              <a:t>This function draws the contour on the  image</a:t>
            </a:r>
            <a:endParaRPr lang="en-CA" dirty="0"/>
          </a:p>
        </p:txBody>
      </p:sp>
      <p:pic>
        <p:nvPicPr>
          <p:cNvPr id="10" name="Picture 9">
            <a:extLst>
              <a:ext uri="{FF2B5EF4-FFF2-40B4-BE49-F238E27FC236}">
                <a16:creationId xmlns:a16="http://schemas.microsoft.com/office/drawing/2014/main" id="{0ACB6A7D-08FA-6A2B-49FE-06AAC5F091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3429000"/>
            <a:ext cx="3764199" cy="3011359"/>
          </a:xfrm>
          <a:prstGeom prst="rect">
            <a:avLst/>
          </a:prstGeom>
        </p:spPr>
      </p:pic>
      <p:sp>
        <p:nvSpPr>
          <p:cNvPr id="12" name="TextBox 11">
            <a:extLst>
              <a:ext uri="{FF2B5EF4-FFF2-40B4-BE49-F238E27FC236}">
                <a16:creationId xmlns:a16="http://schemas.microsoft.com/office/drawing/2014/main" id="{92559278-EA51-1FA0-92FB-75BBBD70967D}"/>
              </a:ext>
            </a:extLst>
          </p:cNvPr>
          <p:cNvSpPr txBox="1"/>
          <p:nvPr/>
        </p:nvSpPr>
        <p:spPr>
          <a:xfrm>
            <a:off x="4902693" y="3734350"/>
            <a:ext cx="6094520" cy="1200329"/>
          </a:xfrm>
          <a:prstGeom prst="rect">
            <a:avLst/>
          </a:prstGeom>
          <a:noFill/>
        </p:spPr>
        <p:txBody>
          <a:bodyPr wrap="square">
            <a:spAutoFit/>
          </a:bodyPr>
          <a:lstStyle/>
          <a:p>
            <a:r>
              <a:rPr lang="en-CA" dirty="0"/>
              <a:t>As we can see, our results are pretty terrible. Using simple thresholding and contour detection our Python script reports that there are only one coin in the image, even though there are clearly six of them.</a:t>
            </a:r>
          </a:p>
        </p:txBody>
      </p:sp>
    </p:spTree>
    <p:extLst>
      <p:ext uri="{BB962C8B-B14F-4D97-AF65-F5344CB8AC3E}">
        <p14:creationId xmlns:p14="http://schemas.microsoft.com/office/powerpoint/2010/main" val="412697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C2DAEE-2D45-0648-6E17-D8E5A6BCAA17}"/>
              </a:ext>
            </a:extLst>
          </p:cNvPr>
          <p:cNvSpPr>
            <a:spLocks noGrp="1"/>
          </p:cNvSpPr>
          <p:nvPr>
            <p:ph type="title"/>
          </p:nvPr>
        </p:nvSpPr>
        <p:spPr>
          <a:xfrm>
            <a:off x="838200" y="365125"/>
            <a:ext cx="10515600" cy="593663"/>
          </a:xfrm>
        </p:spPr>
        <p:txBody>
          <a:bodyPr>
            <a:normAutofit fontScale="90000"/>
          </a:bodyPr>
          <a:lstStyle/>
          <a:p>
            <a:r>
              <a:rPr lang="en-US" b="1" dirty="0"/>
              <a:t>Watershed Algorithm in OpenCV</a:t>
            </a:r>
            <a:endParaRPr lang="en-CA" dirty="0"/>
          </a:p>
        </p:txBody>
      </p:sp>
      <p:sp>
        <p:nvSpPr>
          <p:cNvPr id="3" name="Slide Number Placeholder 2">
            <a:extLst>
              <a:ext uri="{FF2B5EF4-FFF2-40B4-BE49-F238E27FC236}">
                <a16:creationId xmlns:a16="http://schemas.microsoft.com/office/drawing/2014/main" id="{24886F1C-0E48-B867-2702-2155431EFCCA}"/>
              </a:ext>
            </a:extLst>
          </p:cNvPr>
          <p:cNvSpPr>
            <a:spLocks noGrp="1"/>
          </p:cNvSpPr>
          <p:nvPr>
            <p:ph type="sldNum" sz="quarter" idx="12"/>
          </p:nvPr>
        </p:nvSpPr>
        <p:spPr/>
        <p:txBody>
          <a:bodyPr/>
          <a:lstStyle/>
          <a:p>
            <a:fld id="{B20BAE8A-BB5C-499D-956E-1AE79ABD6EE1}" type="slidenum">
              <a:rPr lang="en-CA" smtClean="0"/>
              <a:t>11</a:t>
            </a:fld>
            <a:endParaRPr lang="en-CA"/>
          </a:p>
        </p:txBody>
      </p:sp>
      <p:sp>
        <p:nvSpPr>
          <p:cNvPr id="5" name="TextBox 4">
            <a:extLst>
              <a:ext uri="{FF2B5EF4-FFF2-40B4-BE49-F238E27FC236}">
                <a16:creationId xmlns:a16="http://schemas.microsoft.com/office/drawing/2014/main" id="{7C9B97E5-3A78-B7B4-260E-92263E79FC50}"/>
              </a:ext>
            </a:extLst>
          </p:cNvPr>
          <p:cNvSpPr txBox="1"/>
          <p:nvPr/>
        </p:nvSpPr>
        <p:spPr>
          <a:xfrm>
            <a:off x="756821" y="1163844"/>
            <a:ext cx="11157012" cy="369332"/>
          </a:xfrm>
          <a:prstGeom prst="rect">
            <a:avLst/>
          </a:prstGeom>
          <a:noFill/>
        </p:spPr>
        <p:txBody>
          <a:bodyPr wrap="square">
            <a:spAutoFit/>
          </a:bodyPr>
          <a:lstStyle/>
          <a:p>
            <a:r>
              <a:rPr lang="en-CA" dirty="0"/>
              <a:t> </a:t>
            </a:r>
          </a:p>
        </p:txBody>
      </p:sp>
      <p:pic>
        <p:nvPicPr>
          <p:cNvPr id="7" name="Picture 6">
            <a:extLst>
              <a:ext uri="{FF2B5EF4-FFF2-40B4-BE49-F238E27FC236}">
                <a16:creationId xmlns:a16="http://schemas.microsoft.com/office/drawing/2014/main" id="{8BAAA146-55C6-8915-DBA9-88CCCC42C8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19060" y="2459902"/>
            <a:ext cx="3620821" cy="2726435"/>
          </a:xfrm>
          <a:prstGeom prst="rect">
            <a:avLst/>
          </a:prstGeom>
        </p:spPr>
      </p:pic>
      <p:pic>
        <p:nvPicPr>
          <p:cNvPr id="9" name="Picture 8">
            <a:extLst>
              <a:ext uri="{FF2B5EF4-FFF2-40B4-BE49-F238E27FC236}">
                <a16:creationId xmlns:a16="http://schemas.microsoft.com/office/drawing/2014/main" id="{0F746BC7-49FD-7858-CD17-69298234E7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9266" y="2461091"/>
            <a:ext cx="3620821" cy="2725246"/>
          </a:xfrm>
          <a:prstGeom prst="rect">
            <a:avLst/>
          </a:prstGeom>
        </p:spPr>
      </p:pic>
      <p:sp>
        <p:nvSpPr>
          <p:cNvPr id="11" name="TextBox 10">
            <a:extLst>
              <a:ext uri="{FF2B5EF4-FFF2-40B4-BE49-F238E27FC236}">
                <a16:creationId xmlns:a16="http://schemas.microsoft.com/office/drawing/2014/main" id="{018BFD50-14C2-1EEA-8EF6-94F619F7A4EA}"/>
              </a:ext>
            </a:extLst>
          </p:cNvPr>
          <p:cNvSpPr txBox="1"/>
          <p:nvPr/>
        </p:nvSpPr>
        <p:spPr>
          <a:xfrm>
            <a:off x="1011204" y="988000"/>
            <a:ext cx="10760586" cy="1200329"/>
          </a:xfrm>
          <a:prstGeom prst="rect">
            <a:avLst/>
          </a:prstGeom>
          <a:noFill/>
        </p:spPr>
        <p:txBody>
          <a:bodyPr wrap="square">
            <a:spAutoFit/>
          </a:bodyPr>
          <a:lstStyle/>
          <a:p>
            <a:r>
              <a:rPr lang="en-CA" dirty="0"/>
              <a:t>1. </a:t>
            </a:r>
            <a:r>
              <a:rPr lang="en-CA" b="1" dirty="0"/>
              <a:t>Thresholding: </a:t>
            </a:r>
            <a:r>
              <a:rPr lang="en-CA" dirty="0"/>
              <a:t>In the context of the Watershed Algorithm, thresholding plays an important role in identifying certain parts of the image. After converting the image to grayscale, the algorithm applies thresholding to the grayscale image to obtain a binary image that helps in segregating the foreground (objects to be segmented) and the background.</a:t>
            </a:r>
          </a:p>
        </p:txBody>
      </p:sp>
      <p:sp>
        <p:nvSpPr>
          <p:cNvPr id="13" name="TextBox 12">
            <a:extLst>
              <a:ext uri="{FF2B5EF4-FFF2-40B4-BE49-F238E27FC236}">
                <a16:creationId xmlns:a16="http://schemas.microsoft.com/office/drawing/2014/main" id="{BA400E76-4BA2-2DE6-29C0-F1B67241C3D9}"/>
              </a:ext>
            </a:extLst>
          </p:cNvPr>
          <p:cNvSpPr txBox="1"/>
          <p:nvPr/>
        </p:nvSpPr>
        <p:spPr>
          <a:xfrm>
            <a:off x="2078115" y="2146573"/>
            <a:ext cx="9835718" cy="369332"/>
          </a:xfrm>
          <a:prstGeom prst="rect">
            <a:avLst/>
          </a:prstGeom>
          <a:noFill/>
        </p:spPr>
        <p:txBody>
          <a:bodyPr wrap="square">
            <a:spAutoFit/>
          </a:bodyPr>
          <a:lstStyle/>
          <a:p>
            <a:r>
              <a:rPr lang="en-CA" dirty="0"/>
              <a:t>Original                                                                                      Threholded</a:t>
            </a:r>
          </a:p>
        </p:txBody>
      </p:sp>
    </p:spTree>
    <p:extLst>
      <p:ext uri="{BB962C8B-B14F-4D97-AF65-F5344CB8AC3E}">
        <p14:creationId xmlns:p14="http://schemas.microsoft.com/office/powerpoint/2010/main" val="1094492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37A201-E7D1-05A8-FA3C-B9A084473A9E}"/>
              </a:ext>
            </a:extLst>
          </p:cNvPr>
          <p:cNvSpPr>
            <a:spLocks noGrp="1"/>
          </p:cNvSpPr>
          <p:nvPr>
            <p:ph type="title"/>
          </p:nvPr>
        </p:nvSpPr>
        <p:spPr>
          <a:xfrm>
            <a:off x="838200" y="365126"/>
            <a:ext cx="10515600" cy="629174"/>
          </a:xfrm>
        </p:spPr>
        <p:txBody>
          <a:bodyPr>
            <a:normAutofit fontScale="90000"/>
          </a:bodyPr>
          <a:lstStyle/>
          <a:p>
            <a:r>
              <a:rPr lang="en-US" b="1" dirty="0"/>
              <a:t>Watershed Algorithm in OpenCV</a:t>
            </a:r>
            <a:endParaRPr lang="en-CA" dirty="0"/>
          </a:p>
        </p:txBody>
      </p:sp>
      <p:sp>
        <p:nvSpPr>
          <p:cNvPr id="3" name="Slide Number Placeholder 2">
            <a:extLst>
              <a:ext uri="{FF2B5EF4-FFF2-40B4-BE49-F238E27FC236}">
                <a16:creationId xmlns:a16="http://schemas.microsoft.com/office/drawing/2014/main" id="{75DF57A3-C99D-6F33-E9B6-D0A34AA021F9}"/>
              </a:ext>
            </a:extLst>
          </p:cNvPr>
          <p:cNvSpPr>
            <a:spLocks noGrp="1"/>
          </p:cNvSpPr>
          <p:nvPr>
            <p:ph type="sldNum" sz="quarter" idx="12"/>
          </p:nvPr>
        </p:nvSpPr>
        <p:spPr/>
        <p:txBody>
          <a:bodyPr/>
          <a:lstStyle/>
          <a:p>
            <a:fld id="{B20BAE8A-BB5C-499D-956E-1AE79ABD6EE1}" type="slidenum">
              <a:rPr lang="en-CA" smtClean="0"/>
              <a:t>12</a:t>
            </a:fld>
            <a:endParaRPr lang="en-CA"/>
          </a:p>
        </p:txBody>
      </p:sp>
      <p:sp>
        <p:nvSpPr>
          <p:cNvPr id="5" name="TextBox 4">
            <a:extLst>
              <a:ext uri="{FF2B5EF4-FFF2-40B4-BE49-F238E27FC236}">
                <a16:creationId xmlns:a16="http://schemas.microsoft.com/office/drawing/2014/main" id="{16A1EDFD-C832-236D-A0CE-D60FBE597451}"/>
              </a:ext>
            </a:extLst>
          </p:cNvPr>
          <p:cNvSpPr txBox="1"/>
          <p:nvPr/>
        </p:nvSpPr>
        <p:spPr>
          <a:xfrm>
            <a:off x="934373" y="994300"/>
            <a:ext cx="10766395" cy="1200329"/>
          </a:xfrm>
          <a:prstGeom prst="rect">
            <a:avLst/>
          </a:prstGeom>
          <a:noFill/>
        </p:spPr>
        <p:txBody>
          <a:bodyPr wrap="square">
            <a:spAutoFit/>
          </a:bodyPr>
          <a:lstStyle/>
          <a:p>
            <a:r>
              <a:rPr lang="en-CA" b="1" dirty="0"/>
              <a:t>2. Opening (Erosion followed by Dilation): </a:t>
            </a:r>
            <a:r>
              <a:rPr lang="en-CA" dirty="0"/>
              <a:t>In this step, the opening operation, which is an erosion operation followed by a dilation operation, is performed. The purpose of this step is primarily to remove noise. The erosion operation removes small white noise in the image, but it also shrinks our objects. Following this with a dilation operation allows us to retain the size of our objects while keeping the noise out.</a:t>
            </a:r>
          </a:p>
        </p:txBody>
      </p:sp>
      <p:sp>
        <p:nvSpPr>
          <p:cNvPr id="7" name="TextBox 6">
            <a:extLst>
              <a:ext uri="{FF2B5EF4-FFF2-40B4-BE49-F238E27FC236}">
                <a16:creationId xmlns:a16="http://schemas.microsoft.com/office/drawing/2014/main" id="{29CEFF47-1BF8-2B81-04D5-F34BFBFAA5D2}"/>
              </a:ext>
            </a:extLst>
          </p:cNvPr>
          <p:cNvSpPr txBox="1"/>
          <p:nvPr/>
        </p:nvSpPr>
        <p:spPr>
          <a:xfrm>
            <a:off x="934373" y="2356918"/>
            <a:ext cx="10766394" cy="2308324"/>
          </a:xfrm>
          <a:prstGeom prst="rect">
            <a:avLst/>
          </a:prstGeom>
          <a:noFill/>
        </p:spPr>
        <p:txBody>
          <a:bodyPr wrap="square">
            <a:spAutoFit/>
          </a:bodyPr>
          <a:lstStyle/>
          <a:p>
            <a:r>
              <a:rPr lang="en-CA" dirty="0"/>
              <a:t>Let’s understand erosion and dilation</a:t>
            </a:r>
          </a:p>
          <a:p>
            <a:endParaRPr lang="en-CA" dirty="0"/>
          </a:p>
          <a:p>
            <a:r>
              <a:rPr lang="en-CA" b="1" dirty="0"/>
              <a:t>Erosion: </a:t>
            </a:r>
            <a:r>
              <a:rPr lang="en-CA" dirty="0"/>
              <a:t>This operation erodes away the boundaries of the foreground object. It works by creating a convolution kernel and passing it over the image. If any of the pixels in the region under the kernel are black, then the pixel in the middle of the kernel is set to black. This operation is effective at removing small white noise.</a:t>
            </a:r>
          </a:p>
          <a:p>
            <a:r>
              <a:rPr lang="en-CA" b="1" dirty="0"/>
              <a:t>Dilation: </a:t>
            </a:r>
            <a:r>
              <a:rPr lang="en-CA" dirty="0"/>
              <a:t>After erosion, dilation is performed, which is essentially the opposite of erosion. It adds pixels to the boundaries of objects in an image. If any of the pixels in the region under the kernel are white, then the pixel in the middle of the kernel is set to white.</a:t>
            </a:r>
          </a:p>
        </p:txBody>
      </p:sp>
      <p:pic>
        <p:nvPicPr>
          <p:cNvPr id="9" name="Picture 8">
            <a:extLst>
              <a:ext uri="{FF2B5EF4-FFF2-40B4-BE49-F238E27FC236}">
                <a16:creationId xmlns:a16="http://schemas.microsoft.com/office/drawing/2014/main" id="{01E7ACBF-BC22-A642-F4C9-FDD14C85C0C8}"/>
              </a:ext>
            </a:extLst>
          </p:cNvPr>
          <p:cNvPicPr>
            <a:picLocks noChangeAspect="1"/>
          </p:cNvPicPr>
          <p:nvPr/>
        </p:nvPicPr>
        <p:blipFill>
          <a:blip r:embed="rId2"/>
          <a:stretch>
            <a:fillRect/>
          </a:stretch>
        </p:blipFill>
        <p:spPr>
          <a:xfrm>
            <a:off x="3157127" y="4827531"/>
            <a:ext cx="5877745" cy="685896"/>
          </a:xfrm>
          <a:prstGeom prst="rect">
            <a:avLst/>
          </a:prstGeom>
        </p:spPr>
      </p:pic>
    </p:spTree>
    <p:extLst>
      <p:ext uri="{BB962C8B-B14F-4D97-AF65-F5344CB8AC3E}">
        <p14:creationId xmlns:p14="http://schemas.microsoft.com/office/powerpoint/2010/main" val="1154001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B52A13-5696-A154-82F8-B50A2DA5B59F}"/>
              </a:ext>
            </a:extLst>
          </p:cNvPr>
          <p:cNvSpPr>
            <a:spLocks noGrp="1"/>
          </p:cNvSpPr>
          <p:nvPr>
            <p:ph type="title"/>
          </p:nvPr>
        </p:nvSpPr>
        <p:spPr>
          <a:xfrm>
            <a:off x="838200" y="365126"/>
            <a:ext cx="10515600" cy="522642"/>
          </a:xfrm>
        </p:spPr>
        <p:txBody>
          <a:bodyPr>
            <a:normAutofit fontScale="90000"/>
          </a:bodyPr>
          <a:lstStyle/>
          <a:p>
            <a:r>
              <a:rPr lang="en-US" b="1" dirty="0"/>
              <a:t>Watershed Algorithm in OpenCV</a:t>
            </a:r>
            <a:endParaRPr lang="en-CA" dirty="0"/>
          </a:p>
        </p:txBody>
      </p:sp>
      <p:sp>
        <p:nvSpPr>
          <p:cNvPr id="3" name="Slide Number Placeholder 2">
            <a:extLst>
              <a:ext uri="{FF2B5EF4-FFF2-40B4-BE49-F238E27FC236}">
                <a16:creationId xmlns:a16="http://schemas.microsoft.com/office/drawing/2014/main" id="{1841A17E-50CE-8145-C119-56E7DD4D033D}"/>
              </a:ext>
            </a:extLst>
          </p:cNvPr>
          <p:cNvSpPr>
            <a:spLocks noGrp="1"/>
          </p:cNvSpPr>
          <p:nvPr>
            <p:ph type="sldNum" sz="quarter" idx="12"/>
          </p:nvPr>
        </p:nvSpPr>
        <p:spPr/>
        <p:txBody>
          <a:bodyPr/>
          <a:lstStyle/>
          <a:p>
            <a:fld id="{B20BAE8A-BB5C-499D-956E-1AE79ABD6EE1}" type="slidenum">
              <a:rPr lang="en-CA" smtClean="0"/>
              <a:t>13</a:t>
            </a:fld>
            <a:endParaRPr lang="en-CA"/>
          </a:p>
        </p:txBody>
      </p:sp>
      <p:sp>
        <p:nvSpPr>
          <p:cNvPr id="5" name="TextBox 4">
            <a:extLst>
              <a:ext uri="{FF2B5EF4-FFF2-40B4-BE49-F238E27FC236}">
                <a16:creationId xmlns:a16="http://schemas.microsoft.com/office/drawing/2014/main" id="{DF6787DD-0F8E-0E7A-F852-394074971E38}"/>
              </a:ext>
            </a:extLst>
          </p:cNvPr>
          <p:cNvSpPr txBox="1"/>
          <p:nvPr/>
        </p:nvSpPr>
        <p:spPr>
          <a:xfrm>
            <a:off x="987639" y="1158510"/>
            <a:ext cx="10515599" cy="646331"/>
          </a:xfrm>
          <a:prstGeom prst="rect">
            <a:avLst/>
          </a:prstGeom>
          <a:noFill/>
        </p:spPr>
        <p:txBody>
          <a:bodyPr wrap="square">
            <a:spAutoFit/>
          </a:bodyPr>
          <a:lstStyle/>
          <a:p>
            <a:r>
              <a:rPr lang="en-CA" b="1" dirty="0"/>
              <a:t>3. Distance Transformation: </a:t>
            </a:r>
            <a:r>
              <a:rPr lang="en-CA" dirty="0"/>
              <a:t>Watershed Algorithm involves applying a distance transform to identify regions that are likely to be the foreground.</a:t>
            </a:r>
          </a:p>
        </p:txBody>
      </p:sp>
      <p:pic>
        <p:nvPicPr>
          <p:cNvPr id="7" name="Picture 6">
            <a:extLst>
              <a:ext uri="{FF2B5EF4-FFF2-40B4-BE49-F238E27FC236}">
                <a16:creationId xmlns:a16="http://schemas.microsoft.com/office/drawing/2014/main" id="{F8229C9E-C257-45A6-E9CC-749ABC8BE439}"/>
              </a:ext>
            </a:extLst>
          </p:cNvPr>
          <p:cNvPicPr>
            <a:picLocks noChangeAspect="1"/>
          </p:cNvPicPr>
          <p:nvPr/>
        </p:nvPicPr>
        <p:blipFill>
          <a:blip r:embed="rId2"/>
          <a:stretch>
            <a:fillRect/>
          </a:stretch>
        </p:blipFill>
        <p:spPr>
          <a:xfrm>
            <a:off x="2691394" y="1804082"/>
            <a:ext cx="6258798" cy="543001"/>
          </a:xfrm>
          <a:prstGeom prst="rect">
            <a:avLst/>
          </a:prstGeom>
        </p:spPr>
      </p:pic>
      <p:pic>
        <p:nvPicPr>
          <p:cNvPr id="9" name="Picture 8">
            <a:extLst>
              <a:ext uri="{FF2B5EF4-FFF2-40B4-BE49-F238E27FC236}">
                <a16:creationId xmlns:a16="http://schemas.microsoft.com/office/drawing/2014/main" id="{8237E83D-28A7-B08C-3960-A0070CB45B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18428" y="2543671"/>
            <a:ext cx="3995058" cy="3161891"/>
          </a:xfrm>
          <a:prstGeom prst="rect">
            <a:avLst/>
          </a:prstGeom>
        </p:spPr>
      </p:pic>
      <p:pic>
        <p:nvPicPr>
          <p:cNvPr id="11" name="Picture 10">
            <a:extLst>
              <a:ext uri="{FF2B5EF4-FFF2-40B4-BE49-F238E27FC236}">
                <a16:creationId xmlns:a16="http://schemas.microsoft.com/office/drawing/2014/main" id="{787D4EF5-08D0-0EE1-C6CF-14C028CF19A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31009" y="2546706"/>
            <a:ext cx="3942186" cy="3155819"/>
          </a:xfrm>
          <a:prstGeom prst="rect">
            <a:avLst/>
          </a:prstGeom>
        </p:spPr>
      </p:pic>
    </p:spTree>
    <p:extLst>
      <p:ext uri="{BB962C8B-B14F-4D97-AF65-F5344CB8AC3E}">
        <p14:creationId xmlns:p14="http://schemas.microsoft.com/office/powerpoint/2010/main" val="39183651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94F709-F611-CE69-9CDF-2335EB70D21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EBA75F9-DD18-3DA2-3A2D-039236D57405}"/>
              </a:ext>
            </a:extLst>
          </p:cNvPr>
          <p:cNvSpPr>
            <a:spLocks noGrp="1"/>
          </p:cNvSpPr>
          <p:nvPr>
            <p:ph type="title"/>
          </p:nvPr>
        </p:nvSpPr>
        <p:spPr>
          <a:xfrm>
            <a:off x="838200" y="365126"/>
            <a:ext cx="10515600" cy="522642"/>
          </a:xfrm>
        </p:spPr>
        <p:txBody>
          <a:bodyPr>
            <a:normAutofit fontScale="90000"/>
          </a:bodyPr>
          <a:lstStyle/>
          <a:p>
            <a:r>
              <a:rPr lang="en-US" b="1" dirty="0"/>
              <a:t>Watershed Algorithm in OpenCV</a:t>
            </a:r>
            <a:endParaRPr lang="en-CA" dirty="0"/>
          </a:p>
        </p:txBody>
      </p:sp>
      <p:sp>
        <p:nvSpPr>
          <p:cNvPr id="3" name="Slide Number Placeholder 2">
            <a:extLst>
              <a:ext uri="{FF2B5EF4-FFF2-40B4-BE49-F238E27FC236}">
                <a16:creationId xmlns:a16="http://schemas.microsoft.com/office/drawing/2014/main" id="{78BD3143-CFF8-5C1C-ED2D-52325B9A01FE}"/>
              </a:ext>
            </a:extLst>
          </p:cNvPr>
          <p:cNvSpPr>
            <a:spLocks noGrp="1"/>
          </p:cNvSpPr>
          <p:nvPr>
            <p:ph type="sldNum" sz="quarter" idx="12"/>
          </p:nvPr>
        </p:nvSpPr>
        <p:spPr/>
        <p:txBody>
          <a:bodyPr/>
          <a:lstStyle/>
          <a:p>
            <a:fld id="{B20BAE8A-BB5C-499D-956E-1AE79ABD6EE1}" type="slidenum">
              <a:rPr lang="en-CA" smtClean="0"/>
              <a:t>14</a:t>
            </a:fld>
            <a:endParaRPr lang="en-CA"/>
          </a:p>
        </p:txBody>
      </p:sp>
      <p:sp>
        <p:nvSpPr>
          <p:cNvPr id="5" name="TextBox 4">
            <a:extLst>
              <a:ext uri="{FF2B5EF4-FFF2-40B4-BE49-F238E27FC236}">
                <a16:creationId xmlns:a16="http://schemas.microsoft.com/office/drawing/2014/main" id="{7EF385AE-D30C-B801-AC66-7D7D67C134CF}"/>
              </a:ext>
            </a:extLst>
          </p:cNvPr>
          <p:cNvSpPr txBox="1"/>
          <p:nvPr/>
        </p:nvSpPr>
        <p:spPr>
          <a:xfrm>
            <a:off x="925496" y="1000387"/>
            <a:ext cx="10515599" cy="2862322"/>
          </a:xfrm>
          <a:prstGeom prst="rect">
            <a:avLst/>
          </a:prstGeom>
          <a:noFill/>
        </p:spPr>
        <p:txBody>
          <a:bodyPr wrap="square">
            <a:spAutoFit/>
          </a:bodyPr>
          <a:lstStyle/>
          <a:p>
            <a:r>
              <a:rPr lang="en-CA" dirty="0"/>
              <a:t>Applying Distance Transform: The </a:t>
            </a:r>
            <a:r>
              <a:rPr lang="en-CA" i="1" dirty="0"/>
              <a:t>cv2.distanceTransform </a:t>
            </a:r>
            <a:r>
              <a:rPr lang="en-CA" dirty="0"/>
              <a:t>function calculates the distance from each binary image pixel to the nearest zero pixel using the cv2.DIST_L2 (Euclidean distance). The distance transform helps us identify regions that are likely to be in the foreground. The function cv2.distanceTransform(opening, cv2.DIST_L2, 5) calculates this transform.</a:t>
            </a:r>
          </a:p>
          <a:p>
            <a:endParaRPr lang="en-CA" dirty="0"/>
          </a:p>
          <a:p>
            <a:r>
              <a:rPr lang="en-CA" dirty="0"/>
              <a:t>Thresholding the Distance Transform: After calculating the distance transform, we apply thresholding to this transformed image to get the sure foreground region. The </a:t>
            </a:r>
            <a:r>
              <a:rPr lang="en-CA" i="1" dirty="0"/>
              <a:t>cv2.threshold(</a:t>
            </a:r>
            <a:r>
              <a:rPr lang="en-CA" i="1" dirty="0" err="1"/>
              <a:t>dist_transform</a:t>
            </a:r>
            <a:r>
              <a:rPr lang="en-CA" i="1" dirty="0"/>
              <a:t>, 0.7*</a:t>
            </a:r>
            <a:r>
              <a:rPr lang="en-CA" i="1" dirty="0" err="1"/>
              <a:t>dist_transform.max</a:t>
            </a:r>
            <a:r>
              <a:rPr lang="en-CA" i="1" dirty="0"/>
              <a:t>(), 255, 0) </a:t>
            </a:r>
            <a:r>
              <a:rPr lang="en-CA" dirty="0"/>
              <a:t>function call applies the thresholding. The second parameter 0.7*</a:t>
            </a:r>
            <a:r>
              <a:rPr lang="en-CA" dirty="0" err="1"/>
              <a:t>dist_transform.max</a:t>
            </a:r>
            <a:r>
              <a:rPr lang="en-CA" dirty="0"/>
              <a:t>() sets the threshold level at 70% of the maximum distance found by the distance transform. Pixels with distance transform values higher than this threshold are set as sure foreground.</a:t>
            </a:r>
          </a:p>
        </p:txBody>
      </p:sp>
    </p:spTree>
    <p:extLst>
      <p:ext uri="{BB962C8B-B14F-4D97-AF65-F5344CB8AC3E}">
        <p14:creationId xmlns:p14="http://schemas.microsoft.com/office/powerpoint/2010/main" val="4768553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DD4BD2-7F5F-7DE5-32F6-69B340A11CB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7C4C6FA-94EB-BE63-2297-CB7EAC54D7BE}"/>
              </a:ext>
            </a:extLst>
          </p:cNvPr>
          <p:cNvSpPr>
            <a:spLocks noGrp="1"/>
          </p:cNvSpPr>
          <p:nvPr>
            <p:ph type="title"/>
          </p:nvPr>
        </p:nvSpPr>
        <p:spPr>
          <a:xfrm>
            <a:off x="838200" y="365126"/>
            <a:ext cx="10515600" cy="522642"/>
          </a:xfrm>
        </p:spPr>
        <p:txBody>
          <a:bodyPr>
            <a:normAutofit fontScale="90000"/>
          </a:bodyPr>
          <a:lstStyle/>
          <a:p>
            <a:r>
              <a:rPr lang="en-US" b="1" dirty="0"/>
              <a:t>Watershed Algorithm in OpenCV</a:t>
            </a:r>
            <a:endParaRPr lang="en-CA" dirty="0"/>
          </a:p>
        </p:txBody>
      </p:sp>
      <p:sp>
        <p:nvSpPr>
          <p:cNvPr id="3" name="Slide Number Placeholder 2">
            <a:extLst>
              <a:ext uri="{FF2B5EF4-FFF2-40B4-BE49-F238E27FC236}">
                <a16:creationId xmlns:a16="http://schemas.microsoft.com/office/drawing/2014/main" id="{A101475B-902B-D62E-B4CA-19AFEDB3F06E}"/>
              </a:ext>
            </a:extLst>
          </p:cNvPr>
          <p:cNvSpPr>
            <a:spLocks noGrp="1"/>
          </p:cNvSpPr>
          <p:nvPr>
            <p:ph type="sldNum" sz="quarter" idx="12"/>
          </p:nvPr>
        </p:nvSpPr>
        <p:spPr/>
        <p:txBody>
          <a:bodyPr/>
          <a:lstStyle/>
          <a:p>
            <a:fld id="{B20BAE8A-BB5C-499D-956E-1AE79ABD6EE1}" type="slidenum">
              <a:rPr lang="en-CA" smtClean="0"/>
              <a:t>15</a:t>
            </a:fld>
            <a:endParaRPr lang="en-CA"/>
          </a:p>
        </p:txBody>
      </p:sp>
      <p:sp>
        <p:nvSpPr>
          <p:cNvPr id="5" name="TextBox 4">
            <a:extLst>
              <a:ext uri="{FF2B5EF4-FFF2-40B4-BE49-F238E27FC236}">
                <a16:creationId xmlns:a16="http://schemas.microsoft.com/office/drawing/2014/main" id="{71E9F371-58C0-2A7B-EA2D-E030E796BEC1}"/>
              </a:ext>
            </a:extLst>
          </p:cNvPr>
          <p:cNvSpPr txBox="1"/>
          <p:nvPr/>
        </p:nvSpPr>
        <p:spPr>
          <a:xfrm>
            <a:off x="907740" y="1120676"/>
            <a:ext cx="10515599" cy="1477328"/>
          </a:xfrm>
          <a:prstGeom prst="rect">
            <a:avLst/>
          </a:prstGeom>
          <a:noFill/>
        </p:spPr>
        <p:txBody>
          <a:bodyPr wrap="square">
            <a:spAutoFit/>
          </a:bodyPr>
          <a:lstStyle/>
          <a:p>
            <a:r>
              <a:rPr lang="en-CA" b="1" dirty="0"/>
              <a:t>4. Identify unknown regions: </a:t>
            </a:r>
            <a:r>
              <a:rPr lang="en-CA" dirty="0"/>
              <a:t>We identify the unknown region, i.e., the region that is neither sure foreground nor sure background. We first convert the sure foreground (</a:t>
            </a:r>
            <a:r>
              <a:rPr lang="en-CA" dirty="0" err="1"/>
              <a:t>sure_fg</a:t>
            </a:r>
            <a:r>
              <a:rPr lang="en-CA" dirty="0"/>
              <a:t>) into an unsigned 8-bit integer. We then subtract the sure foreground from the sure background (</a:t>
            </a:r>
            <a:r>
              <a:rPr lang="en-CA" dirty="0" err="1"/>
              <a:t>sure_bg</a:t>
            </a:r>
            <a:r>
              <a:rPr lang="en-CA" dirty="0"/>
              <a:t>) to get the unknown region. The unknown region is key for the Watershed algorithm because it signifies the transition region between distinct objects or between an object and the background.</a:t>
            </a:r>
          </a:p>
        </p:txBody>
      </p:sp>
      <p:pic>
        <p:nvPicPr>
          <p:cNvPr id="7" name="Picture 6">
            <a:extLst>
              <a:ext uri="{FF2B5EF4-FFF2-40B4-BE49-F238E27FC236}">
                <a16:creationId xmlns:a16="http://schemas.microsoft.com/office/drawing/2014/main" id="{D3ACF2C0-8887-02F6-CE4B-FD248CF831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1713" y="2830912"/>
            <a:ext cx="3460074" cy="2692160"/>
          </a:xfrm>
          <a:prstGeom prst="rect">
            <a:avLst/>
          </a:prstGeom>
        </p:spPr>
      </p:pic>
      <p:pic>
        <p:nvPicPr>
          <p:cNvPr id="9" name="Picture 8">
            <a:extLst>
              <a:ext uri="{FF2B5EF4-FFF2-40B4-BE49-F238E27FC236}">
                <a16:creationId xmlns:a16="http://schemas.microsoft.com/office/drawing/2014/main" id="{6D336546-5EA0-0690-C6FA-E26A53AFF1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23184" y="2874922"/>
            <a:ext cx="3341242" cy="2692161"/>
          </a:xfrm>
          <a:prstGeom prst="rect">
            <a:avLst/>
          </a:prstGeom>
        </p:spPr>
      </p:pic>
      <p:pic>
        <p:nvPicPr>
          <p:cNvPr id="11" name="Picture 10">
            <a:extLst>
              <a:ext uri="{FF2B5EF4-FFF2-40B4-BE49-F238E27FC236}">
                <a16:creationId xmlns:a16="http://schemas.microsoft.com/office/drawing/2014/main" id="{4D5F489F-5465-4E1C-2E9E-20C8DAF0E38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10600" y="2874315"/>
            <a:ext cx="3341243" cy="2648757"/>
          </a:xfrm>
          <a:prstGeom prst="rect">
            <a:avLst/>
          </a:prstGeom>
        </p:spPr>
      </p:pic>
    </p:spTree>
    <p:extLst>
      <p:ext uri="{BB962C8B-B14F-4D97-AF65-F5344CB8AC3E}">
        <p14:creationId xmlns:p14="http://schemas.microsoft.com/office/powerpoint/2010/main" val="2901563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FEE6F0-B1B3-3566-9B82-D2885F8AD92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5C8F4CC-31D2-17B2-F65C-805D48F6FF72}"/>
              </a:ext>
            </a:extLst>
          </p:cNvPr>
          <p:cNvSpPr>
            <a:spLocks noGrp="1"/>
          </p:cNvSpPr>
          <p:nvPr>
            <p:ph type="title"/>
          </p:nvPr>
        </p:nvSpPr>
        <p:spPr>
          <a:xfrm>
            <a:off x="838200" y="365126"/>
            <a:ext cx="10515600" cy="522642"/>
          </a:xfrm>
        </p:spPr>
        <p:txBody>
          <a:bodyPr>
            <a:normAutofit fontScale="90000"/>
          </a:bodyPr>
          <a:lstStyle/>
          <a:p>
            <a:r>
              <a:rPr lang="en-US" b="1" dirty="0"/>
              <a:t>Watershed Algorithm in OpenCV</a:t>
            </a:r>
            <a:endParaRPr lang="en-CA" dirty="0"/>
          </a:p>
        </p:txBody>
      </p:sp>
      <p:sp>
        <p:nvSpPr>
          <p:cNvPr id="3" name="Slide Number Placeholder 2">
            <a:extLst>
              <a:ext uri="{FF2B5EF4-FFF2-40B4-BE49-F238E27FC236}">
                <a16:creationId xmlns:a16="http://schemas.microsoft.com/office/drawing/2014/main" id="{95D34BCD-3569-45B2-83DA-F3611ACC8E32}"/>
              </a:ext>
            </a:extLst>
          </p:cNvPr>
          <p:cNvSpPr>
            <a:spLocks noGrp="1"/>
          </p:cNvSpPr>
          <p:nvPr>
            <p:ph type="sldNum" sz="quarter" idx="12"/>
          </p:nvPr>
        </p:nvSpPr>
        <p:spPr/>
        <p:txBody>
          <a:bodyPr/>
          <a:lstStyle/>
          <a:p>
            <a:fld id="{B20BAE8A-BB5C-499D-956E-1AE79ABD6EE1}" type="slidenum">
              <a:rPr lang="en-CA" smtClean="0"/>
              <a:t>16</a:t>
            </a:fld>
            <a:endParaRPr lang="en-CA"/>
          </a:p>
        </p:txBody>
      </p:sp>
      <p:pic>
        <p:nvPicPr>
          <p:cNvPr id="7" name="Picture 6">
            <a:extLst>
              <a:ext uri="{FF2B5EF4-FFF2-40B4-BE49-F238E27FC236}">
                <a16:creationId xmlns:a16="http://schemas.microsoft.com/office/drawing/2014/main" id="{48FBC56A-12FD-9C1A-C200-5A142793DB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6936" y="1126400"/>
            <a:ext cx="3460074" cy="2692160"/>
          </a:xfrm>
          <a:prstGeom prst="rect">
            <a:avLst/>
          </a:prstGeom>
        </p:spPr>
      </p:pic>
      <p:pic>
        <p:nvPicPr>
          <p:cNvPr id="9" name="Picture 8">
            <a:extLst>
              <a:ext uri="{FF2B5EF4-FFF2-40B4-BE49-F238E27FC236}">
                <a16:creationId xmlns:a16="http://schemas.microsoft.com/office/drawing/2014/main" id="{80312BDE-5EFE-6EC2-2E3D-38C00D07A6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65731" y="1126400"/>
            <a:ext cx="3341242" cy="2692161"/>
          </a:xfrm>
          <a:prstGeom prst="rect">
            <a:avLst/>
          </a:prstGeom>
        </p:spPr>
      </p:pic>
      <p:pic>
        <p:nvPicPr>
          <p:cNvPr id="11" name="Picture 10">
            <a:extLst>
              <a:ext uri="{FF2B5EF4-FFF2-40B4-BE49-F238E27FC236}">
                <a16:creationId xmlns:a16="http://schemas.microsoft.com/office/drawing/2014/main" id="{95E4962A-4600-43C4-3056-AB62D4485AB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14992" y="1126400"/>
            <a:ext cx="3341243" cy="2648757"/>
          </a:xfrm>
          <a:prstGeom prst="rect">
            <a:avLst/>
          </a:prstGeom>
        </p:spPr>
      </p:pic>
      <p:sp>
        <p:nvSpPr>
          <p:cNvPr id="6" name="TextBox 5">
            <a:extLst>
              <a:ext uri="{FF2B5EF4-FFF2-40B4-BE49-F238E27FC236}">
                <a16:creationId xmlns:a16="http://schemas.microsoft.com/office/drawing/2014/main" id="{2F2BFD13-D65C-C99E-4229-8EBCE9D617B7}"/>
              </a:ext>
            </a:extLst>
          </p:cNvPr>
          <p:cNvSpPr txBox="1"/>
          <p:nvPr/>
        </p:nvSpPr>
        <p:spPr>
          <a:xfrm>
            <a:off x="233038" y="4254272"/>
            <a:ext cx="4032693" cy="1754326"/>
          </a:xfrm>
          <a:prstGeom prst="rect">
            <a:avLst/>
          </a:prstGeom>
          <a:noFill/>
        </p:spPr>
        <p:txBody>
          <a:bodyPr wrap="square">
            <a:spAutoFit/>
          </a:bodyPr>
          <a:lstStyle/>
          <a:p>
            <a:r>
              <a:rPr lang="en-CA" dirty="0" err="1"/>
              <a:t>sure_fg</a:t>
            </a:r>
            <a:r>
              <a:rPr lang="en-CA" dirty="0"/>
              <a:t> (Sure Foreground): The regions occupied by the coins, or rather, the centers of the coins (due to the use of the distance transform and subsequent thresholding), would be identified as the sure foreground.</a:t>
            </a:r>
          </a:p>
        </p:txBody>
      </p:sp>
      <p:sp>
        <p:nvSpPr>
          <p:cNvPr id="10" name="TextBox 9">
            <a:extLst>
              <a:ext uri="{FF2B5EF4-FFF2-40B4-BE49-F238E27FC236}">
                <a16:creationId xmlns:a16="http://schemas.microsoft.com/office/drawing/2014/main" id="{1C4A19A2-59CD-BB06-B789-6BE2258D4861}"/>
              </a:ext>
            </a:extLst>
          </p:cNvPr>
          <p:cNvSpPr txBox="1"/>
          <p:nvPr/>
        </p:nvSpPr>
        <p:spPr>
          <a:xfrm>
            <a:off x="4265732" y="4188590"/>
            <a:ext cx="4032694" cy="2031325"/>
          </a:xfrm>
          <a:prstGeom prst="rect">
            <a:avLst/>
          </a:prstGeom>
          <a:noFill/>
        </p:spPr>
        <p:txBody>
          <a:bodyPr wrap="square">
            <a:spAutoFit/>
          </a:bodyPr>
          <a:lstStyle/>
          <a:p>
            <a:r>
              <a:rPr lang="en-CA" dirty="0" err="1"/>
              <a:t>sure_bg</a:t>
            </a:r>
            <a:r>
              <a:rPr lang="en-CA" dirty="0"/>
              <a:t> (Sure Background): The region surrounding the coins and any areas inside the coins that are large enough not to be removed by morphological operations are marked as the sure background. Essentially, these are areas where there are no coins.</a:t>
            </a:r>
          </a:p>
        </p:txBody>
      </p:sp>
      <p:sp>
        <p:nvSpPr>
          <p:cNvPr id="13" name="TextBox 12">
            <a:extLst>
              <a:ext uri="{FF2B5EF4-FFF2-40B4-BE49-F238E27FC236}">
                <a16:creationId xmlns:a16="http://schemas.microsoft.com/office/drawing/2014/main" id="{7FAEE538-0691-A892-19A2-867455699F44}"/>
              </a:ext>
            </a:extLst>
          </p:cNvPr>
          <p:cNvSpPr txBox="1"/>
          <p:nvPr/>
        </p:nvSpPr>
        <p:spPr>
          <a:xfrm>
            <a:off x="8298426" y="4183431"/>
            <a:ext cx="3571019" cy="2585323"/>
          </a:xfrm>
          <a:prstGeom prst="rect">
            <a:avLst/>
          </a:prstGeom>
          <a:noFill/>
        </p:spPr>
        <p:txBody>
          <a:bodyPr wrap="square">
            <a:spAutoFit/>
          </a:bodyPr>
          <a:lstStyle/>
          <a:p>
            <a:r>
              <a:rPr lang="en-CA" dirty="0"/>
              <a:t>unknown (Unknown Region): These regions are neither part of the sure foreground nor the sure background. These are the regions near the edges of the coins where the algorithm is not confident enough to assign them as foreground (coins) or background (area around coins).</a:t>
            </a:r>
          </a:p>
        </p:txBody>
      </p:sp>
    </p:spTree>
    <p:extLst>
      <p:ext uri="{BB962C8B-B14F-4D97-AF65-F5344CB8AC3E}">
        <p14:creationId xmlns:p14="http://schemas.microsoft.com/office/powerpoint/2010/main" val="3412022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5C3AA4-1535-23C6-FD5A-C0E8149F9EC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16E992F-E712-AC8B-9CEE-D12CBA1BD4C2}"/>
              </a:ext>
            </a:extLst>
          </p:cNvPr>
          <p:cNvSpPr>
            <a:spLocks noGrp="1"/>
          </p:cNvSpPr>
          <p:nvPr>
            <p:ph type="title"/>
          </p:nvPr>
        </p:nvSpPr>
        <p:spPr>
          <a:xfrm>
            <a:off x="838200" y="365126"/>
            <a:ext cx="10515600" cy="522642"/>
          </a:xfrm>
        </p:spPr>
        <p:txBody>
          <a:bodyPr>
            <a:normAutofit fontScale="90000"/>
          </a:bodyPr>
          <a:lstStyle/>
          <a:p>
            <a:r>
              <a:rPr lang="en-US" b="1" dirty="0"/>
              <a:t>Watershed Algorithm in OpenCV</a:t>
            </a:r>
            <a:endParaRPr lang="en-CA" dirty="0"/>
          </a:p>
        </p:txBody>
      </p:sp>
      <p:sp>
        <p:nvSpPr>
          <p:cNvPr id="3" name="Slide Number Placeholder 2">
            <a:extLst>
              <a:ext uri="{FF2B5EF4-FFF2-40B4-BE49-F238E27FC236}">
                <a16:creationId xmlns:a16="http://schemas.microsoft.com/office/drawing/2014/main" id="{97D101E8-9432-F1FF-FE02-EE10D771D9FA}"/>
              </a:ext>
            </a:extLst>
          </p:cNvPr>
          <p:cNvSpPr>
            <a:spLocks noGrp="1"/>
          </p:cNvSpPr>
          <p:nvPr>
            <p:ph type="sldNum" sz="quarter" idx="12"/>
          </p:nvPr>
        </p:nvSpPr>
        <p:spPr/>
        <p:txBody>
          <a:bodyPr/>
          <a:lstStyle/>
          <a:p>
            <a:fld id="{B20BAE8A-BB5C-499D-956E-1AE79ABD6EE1}" type="slidenum">
              <a:rPr lang="en-CA" smtClean="0"/>
              <a:t>17</a:t>
            </a:fld>
            <a:endParaRPr lang="en-CA"/>
          </a:p>
        </p:txBody>
      </p:sp>
      <p:sp>
        <p:nvSpPr>
          <p:cNvPr id="5" name="TextBox 4">
            <a:extLst>
              <a:ext uri="{FF2B5EF4-FFF2-40B4-BE49-F238E27FC236}">
                <a16:creationId xmlns:a16="http://schemas.microsoft.com/office/drawing/2014/main" id="{6C6D7D7B-479D-C273-5874-7B4BA9391320}"/>
              </a:ext>
            </a:extLst>
          </p:cNvPr>
          <p:cNvSpPr txBox="1"/>
          <p:nvPr/>
        </p:nvSpPr>
        <p:spPr>
          <a:xfrm>
            <a:off x="838199" y="1138962"/>
            <a:ext cx="10640627" cy="923330"/>
          </a:xfrm>
          <a:prstGeom prst="rect">
            <a:avLst/>
          </a:prstGeom>
          <a:noFill/>
        </p:spPr>
        <p:txBody>
          <a:bodyPr wrap="square">
            <a:spAutoFit/>
          </a:bodyPr>
          <a:lstStyle/>
          <a:p>
            <a:r>
              <a:rPr lang="en-CA" b="1" dirty="0"/>
              <a:t>5. Label the sure_bg, sure_fg and unknown regions: </a:t>
            </a:r>
            <a:r>
              <a:rPr lang="en-CA" dirty="0"/>
              <a:t>This involves creating a marker and labeling the regions inside it. The regions we mark are the sure background (sure_bg), sure foreground (sure_fg), and the unknown regions. Here's the code snippet for this step.</a:t>
            </a:r>
          </a:p>
        </p:txBody>
      </p:sp>
      <p:pic>
        <p:nvPicPr>
          <p:cNvPr id="7" name="Picture 6">
            <a:extLst>
              <a:ext uri="{FF2B5EF4-FFF2-40B4-BE49-F238E27FC236}">
                <a16:creationId xmlns:a16="http://schemas.microsoft.com/office/drawing/2014/main" id="{62576754-F91F-06A5-F631-DF0CBA50D1D2}"/>
              </a:ext>
            </a:extLst>
          </p:cNvPr>
          <p:cNvPicPr>
            <a:picLocks noChangeAspect="1"/>
          </p:cNvPicPr>
          <p:nvPr/>
        </p:nvPicPr>
        <p:blipFill>
          <a:blip r:embed="rId2"/>
          <a:stretch>
            <a:fillRect/>
          </a:stretch>
        </p:blipFill>
        <p:spPr>
          <a:xfrm>
            <a:off x="2942785" y="2313486"/>
            <a:ext cx="6306430" cy="1800476"/>
          </a:xfrm>
          <a:prstGeom prst="rect">
            <a:avLst/>
          </a:prstGeom>
        </p:spPr>
      </p:pic>
      <p:sp>
        <p:nvSpPr>
          <p:cNvPr id="9" name="TextBox 8">
            <a:extLst>
              <a:ext uri="{FF2B5EF4-FFF2-40B4-BE49-F238E27FC236}">
                <a16:creationId xmlns:a16="http://schemas.microsoft.com/office/drawing/2014/main" id="{CA67F54A-E14D-D2DD-5C1C-9489666BF7FD}"/>
              </a:ext>
            </a:extLst>
          </p:cNvPr>
          <p:cNvSpPr txBox="1"/>
          <p:nvPr/>
        </p:nvSpPr>
        <p:spPr>
          <a:xfrm>
            <a:off x="1094172" y="4496492"/>
            <a:ext cx="10384654" cy="923330"/>
          </a:xfrm>
          <a:prstGeom prst="rect">
            <a:avLst/>
          </a:prstGeom>
          <a:noFill/>
        </p:spPr>
        <p:txBody>
          <a:bodyPr wrap="square">
            <a:spAutoFit/>
          </a:bodyPr>
          <a:lstStyle/>
          <a:p>
            <a:r>
              <a:rPr lang="en-CA" dirty="0"/>
              <a:t>Also, we want the sure background to be labeled differently from the sure foreground, we add 1 to all the labels in the marker image. After this operation, sure background pixels are labeled as 1, and the sure foreground pixels are labeled starting from 2.</a:t>
            </a:r>
          </a:p>
        </p:txBody>
      </p:sp>
    </p:spTree>
    <p:extLst>
      <p:ext uri="{BB962C8B-B14F-4D97-AF65-F5344CB8AC3E}">
        <p14:creationId xmlns:p14="http://schemas.microsoft.com/office/powerpoint/2010/main" val="9159128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08BEC9-BF25-91B5-C83B-D5CA42936CF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C98ECD5-22E8-FA59-84A7-F7CFF1B949EA}"/>
              </a:ext>
            </a:extLst>
          </p:cNvPr>
          <p:cNvSpPr>
            <a:spLocks noGrp="1"/>
          </p:cNvSpPr>
          <p:nvPr>
            <p:ph type="title"/>
          </p:nvPr>
        </p:nvSpPr>
        <p:spPr>
          <a:xfrm>
            <a:off x="838200" y="365126"/>
            <a:ext cx="10515600" cy="522642"/>
          </a:xfrm>
        </p:spPr>
        <p:txBody>
          <a:bodyPr>
            <a:normAutofit fontScale="90000"/>
          </a:bodyPr>
          <a:lstStyle/>
          <a:p>
            <a:r>
              <a:rPr lang="en-US" b="1" dirty="0"/>
              <a:t>Watershed Algorithm in OpenCV</a:t>
            </a:r>
            <a:endParaRPr lang="en-CA" dirty="0"/>
          </a:p>
        </p:txBody>
      </p:sp>
      <p:sp>
        <p:nvSpPr>
          <p:cNvPr id="3" name="Slide Number Placeholder 2">
            <a:extLst>
              <a:ext uri="{FF2B5EF4-FFF2-40B4-BE49-F238E27FC236}">
                <a16:creationId xmlns:a16="http://schemas.microsoft.com/office/drawing/2014/main" id="{53DDAC9F-686D-979E-71CB-4873B9710878}"/>
              </a:ext>
            </a:extLst>
          </p:cNvPr>
          <p:cNvSpPr>
            <a:spLocks noGrp="1"/>
          </p:cNvSpPr>
          <p:nvPr>
            <p:ph type="sldNum" sz="quarter" idx="12"/>
          </p:nvPr>
        </p:nvSpPr>
        <p:spPr/>
        <p:txBody>
          <a:bodyPr/>
          <a:lstStyle/>
          <a:p>
            <a:fld id="{B20BAE8A-BB5C-499D-956E-1AE79ABD6EE1}" type="slidenum">
              <a:rPr lang="en-CA" smtClean="0"/>
              <a:t>18</a:t>
            </a:fld>
            <a:endParaRPr lang="en-CA"/>
          </a:p>
        </p:txBody>
      </p:sp>
      <p:pic>
        <p:nvPicPr>
          <p:cNvPr id="5" name="Picture 4">
            <a:extLst>
              <a:ext uri="{FF2B5EF4-FFF2-40B4-BE49-F238E27FC236}">
                <a16:creationId xmlns:a16="http://schemas.microsoft.com/office/drawing/2014/main" id="{7B63AC5B-0BBB-62EC-66E9-09E389B337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1501" y="1109100"/>
            <a:ext cx="3162574" cy="396274"/>
          </a:xfrm>
          <a:prstGeom prst="rect">
            <a:avLst/>
          </a:prstGeom>
        </p:spPr>
      </p:pic>
      <p:pic>
        <p:nvPicPr>
          <p:cNvPr id="7" name="Picture 6">
            <a:extLst>
              <a:ext uri="{FF2B5EF4-FFF2-40B4-BE49-F238E27FC236}">
                <a16:creationId xmlns:a16="http://schemas.microsoft.com/office/drawing/2014/main" id="{7EE7F2F8-4BAF-3CEE-F461-FB93D057F3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50268" y="1710237"/>
            <a:ext cx="4320663" cy="3437526"/>
          </a:xfrm>
          <a:prstGeom prst="rect">
            <a:avLst/>
          </a:prstGeom>
        </p:spPr>
      </p:pic>
      <p:pic>
        <p:nvPicPr>
          <p:cNvPr id="11" name="Picture 10">
            <a:extLst>
              <a:ext uri="{FF2B5EF4-FFF2-40B4-BE49-F238E27FC236}">
                <a16:creationId xmlns:a16="http://schemas.microsoft.com/office/drawing/2014/main" id="{83A3E030-935B-6F4B-9DA8-ECDBC9ED9CF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019" y="1712173"/>
            <a:ext cx="4398663" cy="3501903"/>
          </a:xfrm>
          <a:prstGeom prst="rect">
            <a:avLst/>
          </a:prstGeom>
        </p:spPr>
      </p:pic>
    </p:spTree>
    <p:extLst>
      <p:ext uri="{BB962C8B-B14F-4D97-AF65-F5344CB8AC3E}">
        <p14:creationId xmlns:p14="http://schemas.microsoft.com/office/powerpoint/2010/main" val="30829093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63DCC7-7250-1CA3-71B1-C2A51275D212}"/>
              </a:ext>
            </a:extLst>
          </p:cNvPr>
          <p:cNvSpPr>
            <a:spLocks noGrp="1"/>
          </p:cNvSpPr>
          <p:nvPr>
            <p:ph type="title"/>
          </p:nvPr>
        </p:nvSpPr>
        <p:spPr>
          <a:xfrm>
            <a:off x="838200" y="365126"/>
            <a:ext cx="10515600" cy="620296"/>
          </a:xfrm>
        </p:spPr>
        <p:txBody>
          <a:bodyPr>
            <a:normAutofit fontScale="90000"/>
          </a:bodyPr>
          <a:lstStyle/>
          <a:p>
            <a:r>
              <a:rPr lang="en-US" b="1" dirty="0"/>
              <a:t>Watershed Algorithm in OpenCV</a:t>
            </a:r>
            <a:endParaRPr lang="en-CA" dirty="0"/>
          </a:p>
        </p:txBody>
      </p:sp>
      <p:sp>
        <p:nvSpPr>
          <p:cNvPr id="3" name="Slide Number Placeholder 2">
            <a:extLst>
              <a:ext uri="{FF2B5EF4-FFF2-40B4-BE49-F238E27FC236}">
                <a16:creationId xmlns:a16="http://schemas.microsoft.com/office/drawing/2014/main" id="{1007E98C-CCA8-EC10-9F71-2453527D993E}"/>
              </a:ext>
            </a:extLst>
          </p:cNvPr>
          <p:cNvSpPr>
            <a:spLocks noGrp="1"/>
          </p:cNvSpPr>
          <p:nvPr>
            <p:ph type="sldNum" sz="quarter" idx="12"/>
          </p:nvPr>
        </p:nvSpPr>
        <p:spPr/>
        <p:txBody>
          <a:bodyPr/>
          <a:lstStyle/>
          <a:p>
            <a:fld id="{B20BAE8A-BB5C-499D-956E-1AE79ABD6EE1}" type="slidenum">
              <a:rPr lang="en-CA" smtClean="0"/>
              <a:t>19</a:t>
            </a:fld>
            <a:endParaRPr lang="en-CA"/>
          </a:p>
        </p:txBody>
      </p:sp>
      <p:pic>
        <p:nvPicPr>
          <p:cNvPr id="5" name="Picture 4">
            <a:extLst>
              <a:ext uri="{FF2B5EF4-FFF2-40B4-BE49-F238E27FC236}">
                <a16:creationId xmlns:a16="http://schemas.microsoft.com/office/drawing/2014/main" id="{DD32CC6E-F34B-CD81-8E94-6AF46E524A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080972"/>
            <a:ext cx="4761905" cy="2831746"/>
          </a:xfrm>
          <a:prstGeom prst="rect">
            <a:avLst/>
          </a:prstGeom>
        </p:spPr>
      </p:pic>
      <p:pic>
        <p:nvPicPr>
          <p:cNvPr id="9" name="Picture 8">
            <a:extLst>
              <a:ext uri="{FF2B5EF4-FFF2-40B4-BE49-F238E27FC236}">
                <a16:creationId xmlns:a16="http://schemas.microsoft.com/office/drawing/2014/main" id="{A786BAE1-526F-C754-9C4F-194BF02A7F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9703" y="4181187"/>
            <a:ext cx="4761905" cy="1815873"/>
          </a:xfrm>
          <a:prstGeom prst="rect">
            <a:avLst/>
          </a:prstGeom>
        </p:spPr>
      </p:pic>
    </p:spTree>
    <p:extLst>
      <p:ext uri="{BB962C8B-B14F-4D97-AF65-F5344CB8AC3E}">
        <p14:creationId xmlns:p14="http://schemas.microsoft.com/office/powerpoint/2010/main" val="22460349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FED097-892B-0699-58CE-94CA5DD8543D}"/>
              </a:ext>
            </a:extLst>
          </p:cNvPr>
          <p:cNvSpPr>
            <a:spLocks noGrp="1"/>
          </p:cNvSpPr>
          <p:nvPr>
            <p:ph type="title"/>
          </p:nvPr>
        </p:nvSpPr>
        <p:spPr>
          <a:xfrm>
            <a:off x="838200" y="365125"/>
            <a:ext cx="10515600" cy="931015"/>
          </a:xfrm>
        </p:spPr>
        <p:txBody>
          <a:bodyPr/>
          <a:lstStyle/>
          <a:p>
            <a:r>
              <a:rPr lang="en-US" b="1" dirty="0"/>
              <a:t>Recap</a:t>
            </a:r>
            <a:endParaRPr lang="en-CA" b="1" dirty="0"/>
          </a:p>
        </p:txBody>
      </p:sp>
      <p:sp>
        <p:nvSpPr>
          <p:cNvPr id="3" name="Content Placeholder 2">
            <a:extLst>
              <a:ext uri="{FF2B5EF4-FFF2-40B4-BE49-F238E27FC236}">
                <a16:creationId xmlns:a16="http://schemas.microsoft.com/office/drawing/2014/main" id="{2D895724-C152-D2B4-8D90-4FC374A3184E}"/>
              </a:ext>
            </a:extLst>
          </p:cNvPr>
          <p:cNvSpPr>
            <a:spLocks noGrp="1"/>
          </p:cNvSpPr>
          <p:nvPr>
            <p:ph idx="1"/>
          </p:nvPr>
        </p:nvSpPr>
        <p:spPr>
          <a:xfrm>
            <a:off x="838200" y="1296140"/>
            <a:ext cx="10515600" cy="4880823"/>
          </a:xfrm>
        </p:spPr>
        <p:txBody>
          <a:bodyPr/>
          <a:lstStyle/>
          <a:p>
            <a:r>
              <a:rPr lang="en-CA" dirty="0"/>
              <a:t>Image Segmentation using thresholding</a:t>
            </a:r>
          </a:p>
          <a:p>
            <a:pPr lvl="2">
              <a:buFont typeface="Wingdings" panose="05000000000000000000" pitchFamily="2" charset="2"/>
              <a:buChar char="ü"/>
            </a:pPr>
            <a:r>
              <a:rPr lang="en-US" sz="2400" dirty="0"/>
              <a:t>Simple Thresholding</a:t>
            </a:r>
          </a:p>
          <a:p>
            <a:pPr lvl="2">
              <a:buFont typeface="Wingdings" panose="05000000000000000000" pitchFamily="2" charset="2"/>
              <a:buChar char="ü"/>
            </a:pPr>
            <a:r>
              <a:rPr lang="en-US" sz="2400" dirty="0"/>
              <a:t>Otsu Thresholding</a:t>
            </a:r>
          </a:p>
          <a:p>
            <a:pPr lvl="2">
              <a:buFont typeface="Wingdings" panose="05000000000000000000" pitchFamily="2" charset="2"/>
              <a:buChar char="ü"/>
            </a:pPr>
            <a:r>
              <a:rPr lang="en-US" sz="2400" dirty="0"/>
              <a:t>Adaptive Thresholding</a:t>
            </a:r>
          </a:p>
          <a:p>
            <a:r>
              <a:rPr lang="en-US" dirty="0"/>
              <a:t>Histogram Based Segmentation</a:t>
            </a:r>
          </a:p>
          <a:p>
            <a:endParaRPr lang="en-US" sz="2800" dirty="0"/>
          </a:p>
        </p:txBody>
      </p:sp>
      <p:sp>
        <p:nvSpPr>
          <p:cNvPr id="4" name="Slide Number Placeholder 3">
            <a:extLst>
              <a:ext uri="{FF2B5EF4-FFF2-40B4-BE49-F238E27FC236}">
                <a16:creationId xmlns:a16="http://schemas.microsoft.com/office/drawing/2014/main" id="{F17D1F23-9C93-956F-569C-D3D1F8C0E0B0}"/>
              </a:ext>
            </a:extLst>
          </p:cNvPr>
          <p:cNvSpPr>
            <a:spLocks noGrp="1"/>
          </p:cNvSpPr>
          <p:nvPr>
            <p:ph type="sldNum" sz="quarter" idx="12"/>
          </p:nvPr>
        </p:nvSpPr>
        <p:spPr/>
        <p:txBody>
          <a:bodyPr/>
          <a:lstStyle/>
          <a:p>
            <a:fld id="{B20BAE8A-BB5C-499D-956E-1AE79ABD6EE1}" type="slidenum">
              <a:rPr lang="en-CA" smtClean="0"/>
              <a:t>2</a:t>
            </a:fld>
            <a:endParaRPr lang="en-CA"/>
          </a:p>
        </p:txBody>
      </p:sp>
    </p:spTree>
    <p:extLst>
      <p:ext uri="{BB962C8B-B14F-4D97-AF65-F5344CB8AC3E}">
        <p14:creationId xmlns:p14="http://schemas.microsoft.com/office/powerpoint/2010/main" val="37910774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02462A-A5F7-CACB-BEE2-7EACDA5229D1}"/>
              </a:ext>
            </a:extLst>
          </p:cNvPr>
          <p:cNvSpPr>
            <a:spLocks noGrp="1"/>
          </p:cNvSpPr>
          <p:nvPr>
            <p:ph type="title"/>
          </p:nvPr>
        </p:nvSpPr>
        <p:spPr>
          <a:xfrm>
            <a:off x="980242" y="2469133"/>
            <a:ext cx="10515600" cy="1325563"/>
          </a:xfrm>
        </p:spPr>
        <p:txBody>
          <a:bodyPr/>
          <a:lstStyle/>
          <a:p>
            <a:pPr algn="ctr"/>
            <a:r>
              <a:rPr lang="en-US" b="1" dirty="0"/>
              <a:t>Image Blurring/Smoothing using python</a:t>
            </a:r>
            <a:endParaRPr lang="en-CA" b="1" dirty="0"/>
          </a:p>
        </p:txBody>
      </p:sp>
      <p:sp>
        <p:nvSpPr>
          <p:cNvPr id="3" name="Slide Number Placeholder 2">
            <a:extLst>
              <a:ext uri="{FF2B5EF4-FFF2-40B4-BE49-F238E27FC236}">
                <a16:creationId xmlns:a16="http://schemas.microsoft.com/office/drawing/2014/main" id="{F233356A-9CAC-17B1-8B1F-1594ED359457}"/>
              </a:ext>
            </a:extLst>
          </p:cNvPr>
          <p:cNvSpPr>
            <a:spLocks noGrp="1"/>
          </p:cNvSpPr>
          <p:nvPr>
            <p:ph type="sldNum" sz="quarter" idx="12"/>
          </p:nvPr>
        </p:nvSpPr>
        <p:spPr/>
        <p:txBody>
          <a:bodyPr/>
          <a:lstStyle/>
          <a:p>
            <a:fld id="{B20BAE8A-BB5C-499D-956E-1AE79ABD6EE1}" type="slidenum">
              <a:rPr lang="en-CA" smtClean="0"/>
              <a:t>20</a:t>
            </a:fld>
            <a:endParaRPr lang="en-CA"/>
          </a:p>
        </p:txBody>
      </p:sp>
    </p:spTree>
    <p:extLst>
      <p:ext uri="{BB962C8B-B14F-4D97-AF65-F5344CB8AC3E}">
        <p14:creationId xmlns:p14="http://schemas.microsoft.com/office/powerpoint/2010/main" val="20772001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506BD-1E22-F4A9-94F7-396CB3782CCC}"/>
              </a:ext>
            </a:extLst>
          </p:cNvPr>
          <p:cNvSpPr>
            <a:spLocks noGrp="1"/>
          </p:cNvSpPr>
          <p:nvPr>
            <p:ph type="title"/>
          </p:nvPr>
        </p:nvSpPr>
        <p:spPr>
          <a:xfrm>
            <a:off x="838200" y="136525"/>
            <a:ext cx="10515600" cy="629174"/>
          </a:xfrm>
        </p:spPr>
        <p:txBody>
          <a:bodyPr>
            <a:normAutofit fontScale="90000"/>
          </a:bodyPr>
          <a:lstStyle/>
          <a:p>
            <a:r>
              <a:rPr lang="en-US" b="1" dirty="0"/>
              <a:t>Image Blurring/Smoothing using python</a:t>
            </a:r>
            <a:endParaRPr lang="en-CA" b="1" dirty="0"/>
          </a:p>
        </p:txBody>
      </p:sp>
      <p:sp>
        <p:nvSpPr>
          <p:cNvPr id="3" name="Slide Number Placeholder 2">
            <a:extLst>
              <a:ext uri="{FF2B5EF4-FFF2-40B4-BE49-F238E27FC236}">
                <a16:creationId xmlns:a16="http://schemas.microsoft.com/office/drawing/2014/main" id="{6A79D724-B4CE-5F66-06E2-D623DE6CDF38}"/>
              </a:ext>
            </a:extLst>
          </p:cNvPr>
          <p:cNvSpPr>
            <a:spLocks noGrp="1"/>
          </p:cNvSpPr>
          <p:nvPr>
            <p:ph type="sldNum" sz="quarter" idx="12"/>
          </p:nvPr>
        </p:nvSpPr>
        <p:spPr/>
        <p:txBody>
          <a:bodyPr/>
          <a:lstStyle/>
          <a:p>
            <a:fld id="{B20BAE8A-BB5C-499D-956E-1AE79ABD6EE1}" type="slidenum">
              <a:rPr lang="en-CA" smtClean="0"/>
              <a:t>21</a:t>
            </a:fld>
            <a:endParaRPr lang="en-CA"/>
          </a:p>
        </p:txBody>
      </p:sp>
      <p:sp>
        <p:nvSpPr>
          <p:cNvPr id="5" name="TextBox 4">
            <a:extLst>
              <a:ext uri="{FF2B5EF4-FFF2-40B4-BE49-F238E27FC236}">
                <a16:creationId xmlns:a16="http://schemas.microsoft.com/office/drawing/2014/main" id="{57A611BB-5F2E-7F2F-44F6-C31F8CD97018}"/>
              </a:ext>
            </a:extLst>
          </p:cNvPr>
          <p:cNvSpPr txBox="1"/>
          <p:nvPr/>
        </p:nvSpPr>
        <p:spPr>
          <a:xfrm>
            <a:off x="907740" y="974688"/>
            <a:ext cx="10872927" cy="1754326"/>
          </a:xfrm>
          <a:prstGeom prst="rect">
            <a:avLst/>
          </a:prstGeom>
          <a:noFill/>
        </p:spPr>
        <p:txBody>
          <a:bodyPr wrap="square">
            <a:spAutoFit/>
          </a:bodyPr>
          <a:lstStyle/>
          <a:p>
            <a:pPr marL="285750" indent="-285750">
              <a:buFont typeface="Arial" panose="020B0604020202020204" pitchFamily="34" charset="0"/>
              <a:buChar char="•"/>
            </a:pPr>
            <a:r>
              <a:rPr lang="en-CA" dirty="0"/>
              <a:t>Smoothing and blurring is one of the most important preprocessing steps in all of computer vision and image processing. </a:t>
            </a:r>
          </a:p>
          <a:p>
            <a:pPr marL="285750" indent="-285750">
              <a:buFont typeface="Arial" panose="020B0604020202020204" pitchFamily="34" charset="0"/>
              <a:buChar char="•"/>
            </a:pPr>
            <a:r>
              <a:rPr lang="en-CA" dirty="0"/>
              <a:t>By smoothing an image prior to applying techniques such as edge detection or thresholding we are able to reduce the amount of high-frequency content, such as noise and edges (i.e., the “detail” of an image).</a:t>
            </a:r>
          </a:p>
          <a:p>
            <a:pPr marL="285750" indent="-285750">
              <a:buFont typeface="Arial" panose="020B0604020202020204" pitchFamily="34" charset="0"/>
              <a:buChar char="•"/>
            </a:pPr>
            <a:r>
              <a:rPr lang="en-CA" dirty="0"/>
              <a:t>While this may sound counter-intuitive, by reducing the detail in an image we can more easily find objects that we are interested in.</a:t>
            </a:r>
          </a:p>
        </p:txBody>
      </p:sp>
      <p:sp>
        <p:nvSpPr>
          <p:cNvPr id="7" name="TextBox 6">
            <a:extLst>
              <a:ext uri="{FF2B5EF4-FFF2-40B4-BE49-F238E27FC236}">
                <a16:creationId xmlns:a16="http://schemas.microsoft.com/office/drawing/2014/main" id="{5478C188-6647-0898-5112-9CD0A97E0FBA}"/>
              </a:ext>
            </a:extLst>
          </p:cNvPr>
          <p:cNvSpPr txBox="1"/>
          <p:nvPr/>
        </p:nvSpPr>
        <p:spPr>
          <a:xfrm>
            <a:off x="907740" y="2790922"/>
            <a:ext cx="10747159" cy="646331"/>
          </a:xfrm>
          <a:prstGeom prst="rect">
            <a:avLst/>
          </a:prstGeom>
          <a:noFill/>
        </p:spPr>
        <p:txBody>
          <a:bodyPr wrap="square">
            <a:spAutoFit/>
          </a:bodyPr>
          <a:lstStyle/>
          <a:p>
            <a:pPr marL="285750" indent="-285750">
              <a:buFont typeface="Arial" panose="020B0604020202020204" pitchFamily="34" charset="0"/>
              <a:buChar char="•"/>
            </a:pPr>
            <a:r>
              <a:rPr lang="en-CA" dirty="0"/>
              <a:t>Blurring is a technique in digital image processing in which we perform a convolution operation between the given image and a predefined low-pass filter kernel.</a:t>
            </a:r>
          </a:p>
        </p:txBody>
      </p:sp>
      <p:sp>
        <p:nvSpPr>
          <p:cNvPr id="9" name="TextBox 8">
            <a:extLst>
              <a:ext uri="{FF2B5EF4-FFF2-40B4-BE49-F238E27FC236}">
                <a16:creationId xmlns:a16="http://schemas.microsoft.com/office/drawing/2014/main" id="{88EA9D95-0163-A09F-08B0-0C8FE27A018F}"/>
              </a:ext>
            </a:extLst>
          </p:cNvPr>
          <p:cNvSpPr txBox="1"/>
          <p:nvPr/>
        </p:nvSpPr>
        <p:spPr>
          <a:xfrm>
            <a:off x="907740" y="3511806"/>
            <a:ext cx="10668742" cy="646331"/>
          </a:xfrm>
          <a:prstGeom prst="rect">
            <a:avLst/>
          </a:prstGeom>
          <a:noFill/>
        </p:spPr>
        <p:txBody>
          <a:bodyPr wrap="square">
            <a:spAutoFit/>
          </a:bodyPr>
          <a:lstStyle/>
          <a:p>
            <a:pPr marL="285750" indent="-285750">
              <a:buFont typeface="Arial" panose="020B0604020202020204" pitchFamily="34" charset="0"/>
              <a:buChar char="•"/>
            </a:pPr>
            <a:r>
              <a:rPr lang="en-CA" dirty="0"/>
              <a:t>So, in blurring, we simply reduce the edge content and makes the transition from one color to the other very smooth. It is useful for removing noise. </a:t>
            </a:r>
          </a:p>
        </p:txBody>
      </p:sp>
      <p:sp>
        <p:nvSpPr>
          <p:cNvPr id="11" name="TextBox 10">
            <a:extLst>
              <a:ext uri="{FF2B5EF4-FFF2-40B4-BE49-F238E27FC236}">
                <a16:creationId xmlns:a16="http://schemas.microsoft.com/office/drawing/2014/main" id="{437C3845-CBD3-E3F8-FE1A-D6287A63AC69}"/>
              </a:ext>
            </a:extLst>
          </p:cNvPr>
          <p:cNvSpPr txBox="1"/>
          <p:nvPr/>
        </p:nvSpPr>
        <p:spPr>
          <a:xfrm>
            <a:off x="907740" y="4335572"/>
            <a:ext cx="10446060" cy="646331"/>
          </a:xfrm>
          <a:prstGeom prst="rect">
            <a:avLst/>
          </a:prstGeom>
          <a:noFill/>
        </p:spPr>
        <p:txBody>
          <a:bodyPr wrap="square">
            <a:spAutoFit/>
          </a:bodyPr>
          <a:lstStyle/>
          <a:p>
            <a:pPr marL="285750" indent="-285750">
              <a:buFont typeface="Arial" panose="020B0604020202020204" pitchFamily="34" charset="0"/>
              <a:buChar char="•"/>
            </a:pPr>
            <a:r>
              <a:rPr lang="en-CA" dirty="0"/>
              <a:t>Smoothing helps us to remove noise from an image.</a:t>
            </a:r>
          </a:p>
          <a:p>
            <a:pPr marL="285750" indent="-285750">
              <a:buFont typeface="Arial" panose="020B0604020202020204" pitchFamily="34" charset="0"/>
              <a:buChar char="•"/>
            </a:pPr>
            <a:r>
              <a:rPr lang="en-CA" dirty="0"/>
              <a:t>Sometimes we need not want all the information in an image.</a:t>
            </a:r>
          </a:p>
        </p:txBody>
      </p:sp>
    </p:spTree>
    <p:extLst>
      <p:ext uri="{BB962C8B-B14F-4D97-AF65-F5344CB8AC3E}">
        <p14:creationId xmlns:p14="http://schemas.microsoft.com/office/powerpoint/2010/main" val="261019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1"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847737-745D-195C-88CE-F1E8738FD89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C2B2074-C74D-030A-3F57-8F17767DC8CD}"/>
              </a:ext>
            </a:extLst>
          </p:cNvPr>
          <p:cNvSpPr>
            <a:spLocks noGrp="1"/>
          </p:cNvSpPr>
          <p:nvPr>
            <p:ph type="title"/>
          </p:nvPr>
        </p:nvSpPr>
        <p:spPr>
          <a:xfrm>
            <a:off x="838200" y="136525"/>
            <a:ext cx="10515600" cy="629174"/>
          </a:xfrm>
        </p:spPr>
        <p:txBody>
          <a:bodyPr>
            <a:normAutofit fontScale="90000"/>
          </a:bodyPr>
          <a:lstStyle/>
          <a:p>
            <a:r>
              <a:rPr lang="en-US" b="1" dirty="0"/>
              <a:t>Image Blurring/Smoothing using python</a:t>
            </a:r>
            <a:endParaRPr lang="en-CA" b="1" dirty="0"/>
          </a:p>
        </p:txBody>
      </p:sp>
      <p:sp>
        <p:nvSpPr>
          <p:cNvPr id="3" name="Slide Number Placeholder 2">
            <a:extLst>
              <a:ext uri="{FF2B5EF4-FFF2-40B4-BE49-F238E27FC236}">
                <a16:creationId xmlns:a16="http://schemas.microsoft.com/office/drawing/2014/main" id="{84733E81-285D-B09E-3AE6-3DACAD478790}"/>
              </a:ext>
            </a:extLst>
          </p:cNvPr>
          <p:cNvSpPr>
            <a:spLocks noGrp="1"/>
          </p:cNvSpPr>
          <p:nvPr>
            <p:ph type="sldNum" sz="quarter" idx="12"/>
          </p:nvPr>
        </p:nvSpPr>
        <p:spPr/>
        <p:txBody>
          <a:bodyPr/>
          <a:lstStyle/>
          <a:p>
            <a:fld id="{B20BAE8A-BB5C-499D-956E-1AE79ABD6EE1}" type="slidenum">
              <a:rPr lang="en-CA" smtClean="0"/>
              <a:t>22</a:t>
            </a:fld>
            <a:endParaRPr lang="en-CA"/>
          </a:p>
        </p:txBody>
      </p:sp>
      <p:sp>
        <p:nvSpPr>
          <p:cNvPr id="5" name="TextBox 4">
            <a:extLst>
              <a:ext uri="{FF2B5EF4-FFF2-40B4-BE49-F238E27FC236}">
                <a16:creationId xmlns:a16="http://schemas.microsoft.com/office/drawing/2014/main" id="{A0EA5A52-A862-9CA6-E4BB-7C2DB5089D12}"/>
              </a:ext>
            </a:extLst>
          </p:cNvPr>
          <p:cNvSpPr txBox="1"/>
          <p:nvPr/>
        </p:nvSpPr>
        <p:spPr>
          <a:xfrm>
            <a:off x="838200" y="836266"/>
            <a:ext cx="6094520" cy="369332"/>
          </a:xfrm>
          <a:prstGeom prst="rect">
            <a:avLst/>
          </a:prstGeom>
          <a:noFill/>
        </p:spPr>
        <p:txBody>
          <a:bodyPr wrap="square">
            <a:spAutoFit/>
          </a:bodyPr>
          <a:lstStyle/>
          <a:p>
            <a:r>
              <a:rPr lang="en-CA" dirty="0"/>
              <a:t>1. </a:t>
            </a:r>
            <a:r>
              <a:rPr lang="en-CA" b="1" dirty="0"/>
              <a:t>Average blurring (cv2.blur) / (Mean or Homogeneous filter)</a:t>
            </a:r>
          </a:p>
        </p:txBody>
      </p:sp>
      <p:sp>
        <p:nvSpPr>
          <p:cNvPr id="7" name="TextBox 6">
            <a:extLst>
              <a:ext uri="{FF2B5EF4-FFF2-40B4-BE49-F238E27FC236}">
                <a16:creationId xmlns:a16="http://schemas.microsoft.com/office/drawing/2014/main" id="{CE0072D1-F671-90AF-A896-D7C827D9D1D1}"/>
              </a:ext>
            </a:extLst>
          </p:cNvPr>
          <p:cNvSpPr txBox="1"/>
          <p:nvPr/>
        </p:nvSpPr>
        <p:spPr>
          <a:xfrm>
            <a:off x="838200" y="1205598"/>
            <a:ext cx="10986856" cy="646331"/>
          </a:xfrm>
          <a:prstGeom prst="rect">
            <a:avLst/>
          </a:prstGeom>
          <a:noFill/>
        </p:spPr>
        <p:txBody>
          <a:bodyPr wrap="square">
            <a:spAutoFit/>
          </a:bodyPr>
          <a:lstStyle/>
          <a:p>
            <a:pPr marL="285750" indent="-285750">
              <a:buFont typeface="Arial" panose="020B0604020202020204" pitchFamily="34" charset="0"/>
              <a:buChar char="•"/>
            </a:pPr>
            <a:r>
              <a:rPr lang="en-CA" dirty="0"/>
              <a:t>In averaging, we take the average of all the pixels under kernel area and replaces the central pixel with this average. The Average filter is also known as box filter, homogeneous filter, and mean filter. </a:t>
            </a:r>
          </a:p>
        </p:txBody>
      </p:sp>
      <p:sp>
        <p:nvSpPr>
          <p:cNvPr id="9" name="TextBox 8">
            <a:extLst>
              <a:ext uri="{FF2B5EF4-FFF2-40B4-BE49-F238E27FC236}">
                <a16:creationId xmlns:a16="http://schemas.microsoft.com/office/drawing/2014/main" id="{B38C3EB8-971F-B1E8-AEAC-E2528527C18C}"/>
              </a:ext>
            </a:extLst>
          </p:cNvPr>
          <p:cNvSpPr txBox="1"/>
          <p:nvPr/>
        </p:nvSpPr>
        <p:spPr>
          <a:xfrm>
            <a:off x="838200" y="2048413"/>
            <a:ext cx="11192522" cy="646331"/>
          </a:xfrm>
          <a:prstGeom prst="rect">
            <a:avLst/>
          </a:prstGeom>
          <a:noFill/>
        </p:spPr>
        <p:txBody>
          <a:bodyPr wrap="square">
            <a:spAutoFit/>
          </a:bodyPr>
          <a:lstStyle/>
          <a:p>
            <a:pPr marL="285750" indent="-285750">
              <a:buFont typeface="Arial" panose="020B0604020202020204" pitchFamily="34" charset="0"/>
              <a:buChar char="•"/>
            </a:pPr>
            <a:r>
              <a:rPr lang="en-CA" dirty="0"/>
              <a:t>To accomplish our average blur, we’ll actually be convolving our image with an M \times N normalized filter where both M and N are both odd integers.</a:t>
            </a:r>
          </a:p>
        </p:txBody>
      </p:sp>
      <p:sp>
        <p:nvSpPr>
          <p:cNvPr id="11" name="TextBox 10">
            <a:extLst>
              <a:ext uri="{FF2B5EF4-FFF2-40B4-BE49-F238E27FC236}">
                <a16:creationId xmlns:a16="http://schemas.microsoft.com/office/drawing/2014/main" id="{F43DB835-75CD-7CA7-FFC1-A39C7AD94B47}"/>
              </a:ext>
            </a:extLst>
          </p:cNvPr>
          <p:cNvSpPr txBox="1"/>
          <p:nvPr/>
        </p:nvSpPr>
        <p:spPr>
          <a:xfrm>
            <a:off x="838200" y="2891228"/>
            <a:ext cx="11068234" cy="923330"/>
          </a:xfrm>
          <a:prstGeom prst="rect">
            <a:avLst/>
          </a:prstGeom>
          <a:noFill/>
        </p:spPr>
        <p:txBody>
          <a:bodyPr wrap="square">
            <a:spAutoFit/>
          </a:bodyPr>
          <a:lstStyle/>
          <a:p>
            <a:pPr marL="285750" indent="-285750">
              <a:buFont typeface="Arial" panose="020B0604020202020204" pitchFamily="34" charset="0"/>
              <a:buChar char="•"/>
            </a:pPr>
            <a:r>
              <a:rPr lang="en-CA" dirty="0"/>
              <a:t>This kernel is going to slide from left-to-right and from top-to-bottom for each and every pixel in our input image. The pixel at the center of the kernel (and hence why we have to use an odd number, otherwise there would not be a true “center”) is then set to be the average of all other pixels surrounding it.</a:t>
            </a:r>
          </a:p>
        </p:txBody>
      </p:sp>
      <p:sp>
        <p:nvSpPr>
          <p:cNvPr id="13" name="TextBox 12">
            <a:extLst>
              <a:ext uri="{FF2B5EF4-FFF2-40B4-BE49-F238E27FC236}">
                <a16:creationId xmlns:a16="http://schemas.microsoft.com/office/drawing/2014/main" id="{944D4E42-87B5-D37D-2B76-22BE9A645268}"/>
              </a:ext>
            </a:extLst>
          </p:cNvPr>
          <p:cNvSpPr txBox="1"/>
          <p:nvPr/>
        </p:nvSpPr>
        <p:spPr>
          <a:xfrm>
            <a:off x="838199" y="4011042"/>
            <a:ext cx="10986855" cy="646331"/>
          </a:xfrm>
          <a:prstGeom prst="rect">
            <a:avLst/>
          </a:prstGeom>
          <a:noFill/>
        </p:spPr>
        <p:txBody>
          <a:bodyPr wrap="square">
            <a:spAutoFit/>
          </a:bodyPr>
          <a:lstStyle/>
          <a:p>
            <a:pPr marL="285750" indent="-285750">
              <a:buFont typeface="Arial" panose="020B0604020202020204" pitchFamily="34" charset="0"/>
              <a:buChar char="•"/>
            </a:pPr>
            <a:r>
              <a:rPr lang="en-CA" dirty="0"/>
              <a:t>By taking the average of the region surrounding a pixel, we are smoothing it and replacing it with the value of its local neighborhood. This allows us to reduce noise and the level of detail, simply by relying on the average.</a:t>
            </a:r>
          </a:p>
        </p:txBody>
      </p:sp>
      <p:sp>
        <p:nvSpPr>
          <p:cNvPr id="15" name="TextBox 14">
            <a:extLst>
              <a:ext uri="{FF2B5EF4-FFF2-40B4-BE49-F238E27FC236}">
                <a16:creationId xmlns:a16="http://schemas.microsoft.com/office/drawing/2014/main" id="{3AC003D8-2D7A-7EB0-D32E-7E3CD78471A9}"/>
              </a:ext>
            </a:extLst>
          </p:cNvPr>
          <p:cNvSpPr txBox="1"/>
          <p:nvPr/>
        </p:nvSpPr>
        <p:spPr>
          <a:xfrm>
            <a:off x="838200" y="4842751"/>
            <a:ext cx="6094520" cy="1200329"/>
          </a:xfrm>
          <a:prstGeom prst="rect">
            <a:avLst/>
          </a:prstGeom>
          <a:noFill/>
        </p:spPr>
        <p:txBody>
          <a:bodyPr wrap="square">
            <a:spAutoFit/>
          </a:bodyPr>
          <a:lstStyle/>
          <a:p>
            <a:pPr marL="285750" indent="-285750">
              <a:buFont typeface="Arial" panose="020B0604020202020204" pitchFamily="34" charset="0"/>
              <a:buChar char="•"/>
            </a:pPr>
            <a:r>
              <a:rPr lang="en-CA" dirty="0"/>
              <a:t>An Average kernel has the following properties:</a:t>
            </a:r>
          </a:p>
          <a:p>
            <a:pPr marL="1200150" lvl="2" indent="-285750">
              <a:buFont typeface="Wingdings" panose="05000000000000000000" pitchFamily="2" charset="2"/>
              <a:buChar char="Ø"/>
            </a:pPr>
            <a:r>
              <a:rPr lang="en-US" dirty="0"/>
              <a:t>It must be odd ordered.</a:t>
            </a:r>
          </a:p>
          <a:p>
            <a:pPr marL="1200150" lvl="2" indent="-285750">
              <a:buFont typeface="Wingdings" panose="05000000000000000000" pitchFamily="2" charset="2"/>
              <a:buChar char="Ø"/>
            </a:pPr>
            <a:r>
              <a:rPr lang="en-US" dirty="0"/>
              <a:t>The sum of all the elements should be 1.</a:t>
            </a:r>
          </a:p>
          <a:p>
            <a:pPr marL="1200150" lvl="2" indent="-285750">
              <a:buFont typeface="Wingdings" panose="05000000000000000000" pitchFamily="2" charset="2"/>
              <a:buChar char="Ø"/>
            </a:pPr>
            <a:r>
              <a:rPr lang="en-US" dirty="0"/>
              <a:t>All the elements should be the same.</a:t>
            </a:r>
            <a:endParaRPr lang="en-CA" dirty="0"/>
          </a:p>
        </p:txBody>
      </p:sp>
      <p:pic>
        <p:nvPicPr>
          <p:cNvPr id="17" name="Picture 16">
            <a:extLst>
              <a:ext uri="{FF2B5EF4-FFF2-40B4-BE49-F238E27FC236}">
                <a16:creationId xmlns:a16="http://schemas.microsoft.com/office/drawing/2014/main" id="{089A8E33-474D-6091-C846-1F4FF62BFA6E}"/>
              </a:ext>
            </a:extLst>
          </p:cNvPr>
          <p:cNvPicPr>
            <a:picLocks noChangeAspect="1"/>
          </p:cNvPicPr>
          <p:nvPr/>
        </p:nvPicPr>
        <p:blipFill>
          <a:blip r:embed="rId2"/>
          <a:stretch>
            <a:fillRect/>
          </a:stretch>
        </p:blipFill>
        <p:spPr>
          <a:xfrm>
            <a:off x="6616691" y="4614124"/>
            <a:ext cx="3219899" cy="1657581"/>
          </a:xfrm>
          <a:prstGeom prst="rect">
            <a:avLst/>
          </a:prstGeom>
        </p:spPr>
      </p:pic>
    </p:spTree>
    <p:extLst>
      <p:ext uri="{BB962C8B-B14F-4D97-AF65-F5344CB8AC3E}">
        <p14:creationId xmlns:p14="http://schemas.microsoft.com/office/powerpoint/2010/main" val="3120163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13" grpId="0"/>
      <p:bldP spid="1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295E63-E51F-F789-5C33-147DC4984E7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9ABADE2-159F-415D-3C40-C63D3D467C6F}"/>
              </a:ext>
            </a:extLst>
          </p:cNvPr>
          <p:cNvSpPr>
            <a:spLocks noGrp="1"/>
          </p:cNvSpPr>
          <p:nvPr>
            <p:ph type="title"/>
          </p:nvPr>
        </p:nvSpPr>
        <p:spPr>
          <a:xfrm>
            <a:off x="838200" y="136525"/>
            <a:ext cx="10515600" cy="629174"/>
          </a:xfrm>
        </p:spPr>
        <p:txBody>
          <a:bodyPr>
            <a:normAutofit fontScale="90000"/>
          </a:bodyPr>
          <a:lstStyle/>
          <a:p>
            <a:r>
              <a:rPr lang="en-US" b="1" dirty="0"/>
              <a:t>Image Blurring/Smoothing using python</a:t>
            </a:r>
            <a:endParaRPr lang="en-CA" b="1" dirty="0"/>
          </a:p>
        </p:txBody>
      </p:sp>
      <p:sp>
        <p:nvSpPr>
          <p:cNvPr id="3" name="Slide Number Placeholder 2">
            <a:extLst>
              <a:ext uri="{FF2B5EF4-FFF2-40B4-BE49-F238E27FC236}">
                <a16:creationId xmlns:a16="http://schemas.microsoft.com/office/drawing/2014/main" id="{FB74196C-87B9-33FC-42D8-9B7FDDDBF51E}"/>
              </a:ext>
            </a:extLst>
          </p:cNvPr>
          <p:cNvSpPr>
            <a:spLocks noGrp="1"/>
          </p:cNvSpPr>
          <p:nvPr>
            <p:ph type="sldNum" sz="quarter" idx="12"/>
          </p:nvPr>
        </p:nvSpPr>
        <p:spPr/>
        <p:txBody>
          <a:bodyPr/>
          <a:lstStyle/>
          <a:p>
            <a:fld id="{B20BAE8A-BB5C-499D-956E-1AE79ABD6EE1}" type="slidenum">
              <a:rPr lang="en-CA" smtClean="0"/>
              <a:t>23</a:t>
            </a:fld>
            <a:endParaRPr lang="en-CA"/>
          </a:p>
        </p:txBody>
      </p:sp>
      <p:sp>
        <p:nvSpPr>
          <p:cNvPr id="5" name="TextBox 4">
            <a:extLst>
              <a:ext uri="{FF2B5EF4-FFF2-40B4-BE49-F238E27FC236}">
                <a16:creationId xmlns:a16="http://schemas.microsoft.com/office/drawing/2014/main" id="{D9AA58FD-8F9D-BDFE-BE85-E627F3B0A107}"/>
              </a:ext>
            </a:extLst>
          </p:cNvPr>
          <p:cNvSpPr txBox="1"/>
          <p:nvPr/>
        </p:nvSpPr>
        <p:spPr>
          <a:xfrm>
            <a:off x="1032028" y="1354714"/>
            <a:ext cx="10038425" cy="369332"/>
          </a:xfrm>
          <a:prstGeom prst="rect">
            <a:avLst/>
          </a:prstGeom>
          <a:noFill/>
        </p:spPr>
        <p:txBody>
          <a:bodyPr wrap="square">
            <a:spAutoFit/>
          </a:bodyPr>
          <a:lstStyle/>
          <a:p>
            <a:r>
              <a:rPr lang="en-CA" dirty="0"/>
              <a:t>For example a 3 x 3 average kernel that can be used to blur the central pixel with a 3 pixel radius is:</a:t>
            </a:r>
          </a:p>
        </p:txBody>
      </p:sp>
      <p:sp>
        <p:nvSpPr>
          <p:cNvPr id="6" name="TextBox 5">
            <a:extLst>
              <a:ext uri="{FF2B5EF4-FFF2-40B4-BE49-F238E27FC236}">
                <a16:creationId xmlns:a16="http://schemas.microsoft.com/office/drawing/2014/main" id="{B752A047-BA34-68D1-5002-19E211D2DF5A}"/>
              </a:ext>
            </a:extLst>
          </p:cNvPr>
          <p:cNvSpPr txBox="1"/>
          <p:nvPr/>
        </p:nvSpPr>
        <p:spPr>
          <a:xfrm>
            <a:off x="838200" y="836266"/>
            <a:ext cx="6094520" cy="369332"/>
          </a:xfrm>
          <a:prstGeom prst="rect">
            <a:avLst/>
          </a:prstGeom>
          <a:noFill/>
        </p:spPr>
        <p:txBody>
          <a:bodyPr wrap="square">
            <a:spAutoFit/>
          </a:bodyPr>
          <a:lstStyle/>
          <a:p>
            <a:r>
              <a:rPr lang="en-CA" dirty="0"/>
              <a:t>1. </a:t>
            </a:r>
            <a:r>
              <a:rPr lang="en-CA" b="1" dirty="0"/>
              <a:t>Average blurring (cv2.blur) / (Mean or Homogeneous filter)</a:t>
            </a:r>
          </a:p>
        </p:txBody>
      </p:sp>
      <p:pic>
        <p:nvPicPr>
          <p:cNvPr id="8" name="Picture 7">
            <a:extLst>
              <a:ext uri="{FF2B5EF4-FFF2-40B4-BE49-F238E27FC236}">
                <a16:creationId xmlns:a16="http://schemas.microsoft.com/office/drawing/2014/main" id="{80C79287-763B-A101-6ACC-BB950ECAB3D4}"/>
              </a:ext>
            </a:extLst>
          </p:cNvPr>
          <p:cNvPicPr>
            <a:picLocks noChangeAspect="1"/>
          </p:cNvPicPr>
          <p:nvPr/>
        </p:nvPicPr>
        <p:blipFill>
          <a:blip r:embed="rId2"/>
          <a:stretch>
            <a:fillRect/>
          </a:stretch>
        </p:blipFill>
        <p:spPr>
          <a:xfrm>
            <a:off x="4529269" y="1998692"/>
            <a:ext cx="1428949" cy="628738"/>
          </a:xfrm>
          <a:prstGeom prst="rect">
            <a:avLst/>
          </a:prstGeom>
        </p:spPr>
      </p:pic>
      <p:sp>
        <p:nvSpPr>
          <p:cNvPr id="10" name="TextBox 9">
            <a:extLst>
              <a:ext uri="{FF2B5EF4-FFF2-40B4-BE49-F238E27FC236}">
                <a16:creationId xmlns:a16="http://schemas.microsoft.com/office/drawing/2014/main" id="{BAB9AFC5-07FA-E2A7-D1B4-4467551DEBF5}"/>
              </a:ext>
            </a:extLst>
          </p:cNvPr>
          <p:cNvSpPr txBox="1"/>
          <p:nvPr/>
        </p:nvSpPr>
        <p:spPr>
          <a:xfrm>
            <a:off x="1032028" y="2967752"/>
            <a:ext cx="6094520" cy="369332"/>
          </a:xfrm>
          <a:prstGeom prst="rect">
            <a:avLst/>
          </a:prstGeom>
          <a:noFill/>
        </p:spPr>
        <p:txBody>
          <a:bodyPr wrap="square">
            <a:spAutoFit/>
          </a:bodyPr>
          <a:lstStyle/>
          <a:p>
            <a:r>
              <a:rPr lang="en-CA" dirty="0"/>
              <a:t>A 5 x 5 average kernel:</a:t>
            </a:r>
          </a:p>
        </p:txBody>
      </p:sp>
      <p:pic>
        <p:nvPicPr>
          <p:cNvPr id="12" name="Picture 11">
            <a:extLst>
              <a:ext uri="{FF2B5EF4-FFF2-40B4-BE49-F238E27FC236}">
                <a16:creationId xmlns:a16="http://schemas.microsoft.com/office/drawing/2014/main" id="{54C79FC1-5CCD-D7D4-9CB4-1B5535972087}"/>
              </a:ext>
            </a:extLst>
          </p:cNvPr>
          <p:cNvPicPr>
            <a:picLocks noChangeAspect="1"/>
          </p:cNvPicPr>
          <p:nvPr/>
        </p:nvPicPr>
        <p:blipFill>
          <a:blip r:embed="rId3"/>
          <a:stretch>
            <a:fillRect/>
          </a:stretch>
        </p:blipFill>
        <p:spPr>
          <a:xfrm>
            <a:off x="4393750" y="3520917"/>
            <a:ext cx="2019582" cy="990738"/>
          </a:xfrm>
          <a:prstGeom prst="rect">
            <a:avLst/>
          </a:prstGeom>
        </p:spPr>
      </p:pic>
      <p:pic>
        <p:nvPicPr>
          <p:cNvPr id="14" name="Picture 13">
            <a:extLst>
              <a:ext uri="{FF2B5EF4-FFF2-40B4-BE49-F238E27FC236}">
                <a16:creationId xmlns:a16="http://schemas.microsoft.com/office/drawing/2014/main" id="{C6403EFC-4AE3-3957-A1DC-DEBBE32AA7BC}"/>
              </a:ext>
            </a:extLst>
          </p:cNvPr>
          <p:cNvPicPr>
            <a:picLocks noChangeAspect="1"/>
          </p:cNvPicPr>
          <p:nvPr/>
        </p:nvPicPr>
        <p:blipFill>
          <a:blip r:embed="rId4"/>
          <a:stretch>
            <a:fillRect/>
          </a:stretch>
        </p:blipFill>
        <p:spPr>
          <a:xfrm>
            <a:off x="7108790" y="3337084"/>
            <a:ext cx="4177687" cy="2969199"/>
          </a:xfrm>
          <a:prstGeom prst="rect">
            <a:avLst/>
          </a:prstGeom>
        </p:spPr>
      </p:pic>
      <p:sp>
        <p:nvSpPr>
          <p:cNvPr id="16" name="TextBox 15">
            <a:extLst>
              <a:ext uri="{FF2B5EF4-FFF2-40B4-BE49-F238E27FC236}">
                <a16:creationId xmlns:a16="http://schemas.microsoft.com/office/drawing/2014/main" id="{9C51FC91-EE0A-0C3B-16E1-A3AF029C18E5}"/>
              </a:ext>
            </a:extLst>
          </p:cNvPr>
          <p:cNvSpPr txBox="1"/>
          <p:nvPr/>
        </p:nvSpPr>
        <p:spPr>
          <a:xfrm>
            <a:off x="1032028" y="4221518"/>
            <a:ext cx="6094520" cy="1200329"/>
          </a:xfrm>
          <a:prstGeom prst="rect">
            <a:avLst/>
          </a:prstGeom>
          <a:noFill/>
        </p:spPr>
        <p:txBody>
          <a:bodyPr wrap="square">
            <a:spAutoFit/>
          </a:bodyPr>
          <a:lstStyle/>
          <a:p>
            <a:endParaRPr lang="en-CA" dirty="0"/>
          </a:p>
          <a:p>
            <a:r>
              <a:rPr lang="en-CA" dirty="0"/>
              <a:t>5 x 5 kernel takes more pixels into account for the average, and will blur the image more than a 3 x 3 kernel since the kernel covers more area of the image.</a:t>
            </a:r>
          </a:p>
        </p:txBody>
      </p:sp>
      <p:sp>
        <p:nvSpPr>
          <p:cNvPr id="18" name="TextBox 17">
            <a:extLst>
              <a:ext uri="{FF2B5EF4-FFF2-40B4-BE49-F238E27FC236}">
                <a16:creationId xmlns:a16="http://schemas.microsoft.com/office/drawing/2014/main" id="{2FF72A4D-2F00-D866-37D4-824D622923D1}"/>
              </a:ext>
            </a:extLst>
          </p:cNvPr>
          <p:cNvSpPr txBox="1"/>
          <p:nvPr/>
        </p:nvSpPr>
        <p:spPr>
          <a:xfrm>
            <a:off x="1032028" y="5659950"/>
            <a:ext cx="6094520" cy="646331"/>
          </a:xfrm>
          <a:prstGeom prst="rect">
            <a:avLst/>
          </a:prstGeom>
          <a:noFill/>
        </p:spPr>
        <p:txBody>
          <a:bodyPr wrap="square">
            <a:spAutoFit/>
          </a:bodyPr>
          <a:lstStyle/>
          <a:p>
            <a:r>
              <a:rPr lang="en-CA" dirty="0"/>
              <a:t>This brings us to an important rule: as the size of the kernel increases, so will the amount in which the image is blurred.</a:t>
            </a:r>
          </a:p>
        </p:txBody>
      </p:sp>
      <p:pic>
        <p:nvPicPr>
          <p:cNvPr id="20" name="Picture 19">
            <a:extLst>
              <a:ext uri="{FF2B5EF4-FFF2-40B4-BE49-F238E27FC236}">
                <a16:creationId xmlns:a16="http://schemas.microsoft.com/office/drawing/2014/main" id="{961E21A9-788D-F2BF-9F0C-623BF527E577}"/>
              </a:ext>
            </a:extLst>
          </p:cNvPr>
          <p:cNvPicPr>
            <a:picLocks noChangeAspect="1"/>
          </p:cNvPicPr>
          <p:nvPr/>
        </p:nvPicPr>
        <p:blipFill>
          <a:blip r:embed="rId5"/>
          <a:stretch>
            <a:fillRect/>
          </a:stretch>
        </p:blipFill>
        <p:spPr>
          <a:xfrm>
            <a:off x="3796020" y="6305962"/>
            <a:ext cx="4191585" cy="409632"/>
          </a:xfrm>
          <a:prstGeom prst="rect">
            <a:avLst/>
          </a:prstGeom>
        </p:spPr>
      </p:pic>
    </p:spTree>
    <p:extLst>
      <p:ext uri="{BB962C8B-B14F-4D97-AF65-F5344CB8AC3E}">
        <p14:creationId xmlns:p14="http://schemas.microsoft.com/office/powerpoint/2010/main" val="3637693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6" grpId="0"/>
      <p:bldP spid="18"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6AB4A2-82B1-0106-0018-2BB58FAFE3E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881B8D9-D3AD-4195-8266-899EC931C62D}"/>
              </a:ext>
            </a:extLst>
          </p:cNvPr>
          <p:cNvSpPr>
            <a:spLocks noGrp="1"/>
          </p:cNvSpPr>
          <p:nvPr>
            <p:ph type="title"/>
          </p:nvPr>
        </p:nvSpPr>
        <p:spPr>
          <a:xfrm>
            <a:off x="838200" y="136525"/>
            <a:ext cx="10515600" cy="629174"/>
          </a:xfrm>
        </p:spPr>
        <p:txBody>
          <a:bodyPr>
            <a:normAutofit fontScale="90000"/>
          </a:bodyPr>
          <a:lstStyle/>
          <a:p>
            <a:r>
              <a:rPr lang="en-US" b="1" dirty="0"/>
              <a:t>Image Blurring/Smoothing using python</a:t>
            </a:r>
            <a:endParaRPr lang="en-CA" b="1" dirty="0"/>
          </a:p>
        </p:txBody>
      </p:sp>
      <p:sp>
        <p:nvSpPr>
          <p:cNvPr id="3" name="Slide Number Placeholder 2">
            <a:extLst>
              <a:ext uri="{FF2B5EF4-FFF2-40B4-BE49-F238E27FC236}">
                <a16:creationId xmlns:a16="http://schemas.microsoft.com/office/drawing/2014/main" id="{DC27B840-3C94-9A6B-4967-0D3D94599524}"/>
              </a:ext>
            </a:extLst>
          </p:cNvPr>
          <p:cNvSpPr>
            <a:spLocks noGrp="1"/>
          </p:cNvSpPr>
          <p:nvPr>
            <p:ph type="sldNum" sz="quarter" idx="12"/>
          </p:nvPr>
        </p:nvSpPr>
        <p:spPr/>
        <p:txBody>
          <a:bodyPr/>
          <a:lstStyle/>
          <a:p>
            <a:fld id="{B20BAE8A-BB5C-499D-956E-1AE79ABD6EE1}" type="slidenum">
              <a:rPr lang="en-CA" smtClean="0"/>
              <a:t>24</a:t>
            </a:fld>
            <a:endParaRPr lang="en-CA"/>
          </a:p>
        </p:txBody>
      </p:sp>
      <p:sp>
        <p:nvSpPr>
          <p:cNvPr id="5" name="TextBox 4">
            <a:extLst>
              <a:ext uri="{FF2B5EF4-FFF2-40B4-BE49-F238E27FC236}">
                <a16:creationId xmlns:a16="http://schemas.microsoft.com/office/drawing/2014/main" id="{F3D9AFD3-0F29-AA01-91C6-D9996B72982B}"/>
              </a:ext>
            </a:extLst>
          </p:cNvPr>
          <p:cNvSpPr txBox="1"/>
          <p:nvPr/>
        </p:nvSpPr>
        <p:spPr>
          <a:xfrm>
            <a:off x="838200" y="765699"/>
            <a:ext cx="6094520" cy="369332"/>
          </a:xfrm>
          <a:prstGeom prst="rect">
            <a:avLst/>
          </a:prstGeom>
          <a:noFill/>
        </p:spPr>
        <p:txBody>
          <a:bodyPr wrap="square">
            <a:spAutoFit/>
          </a:bodyPr>
          <a:lstStyle/>
          <a:p>
            <a:r>
              <a:rPr lang="en-CA" b="1" dirty="0"/>
              <a:t>2. Gaussian Filtering/ Gaussian blurring ( cv2.GaussianBlur)</a:t>
            </a:r>
          </a:p>
        </p:txBody>
      </p:sp>
      <p:sp>
        <p:nvSpPr>
          <p:cNvPr id="7" name="TextBox 6">
            <a:extLst>
              <a:ext uri="{FF2B5EF4-FFF2-40B4-BE49-F238E27FC236}">
                <a16:creationId xmlns:a16="http://schemas.microsoft.com/office/drawing/2014/main" id="{DFB907F4-C866-E175-6FF7-88A1BD1D5C41}"/>
              </a:ext>
            </a:extLst>
          </p:cNvPr>
          <p:cNvSpPr txBox="1"/>
          <p:nvPr/>
        </p:nvSpPr>
        <p:spPr>
          <a:xfrm>
            <a:off x="838200" y="1308535"/>
            <a:ext cx="11004612" cy="646331"/>
          </a:xfrm>
          <a:prstGeom prst="rect">
            <a:avLst/>
          </a:prstGeom>
          <a:noFill/>
        </p:spPr>
        <p:txBody>
          <a:bodyPr wrap="square">
            <a:spAutoFit/>
          </a:bodyPr>
          <a:lstStyle/>
          <a:p>
            <a:pPr marL="285750" indent="-285750">
              <a:buFont typeface="Arial" panose="020B0604020202020204" pitchFamily="34" charset="0"/>
              <a:buChar char="•"/>
            </a:pPr>
            <a:r>
              <a:rPr lang="en-CA" dirty="0"/>
              <a:t>Gaussian blurring is similar to average blurring, but instead of using a simple mean, we are now using a weighted mean, where neighborhood pixels that are closer to the central pixel contribute more “weight” to the average.</a:t>
            </a:r>
          </a:p>
        </p:txBody>
      </p:sp>
      <p:sp>
        <p:nvSpPr>
          <p:cNvPr id="9" name="TextBox 8">
            <a:extLst>
              <a:ext uri="{FF2B5EF4-FFF2-40B4-BE49-F238E27FC236}">
                <a16:creationId xmlns:a16="http://schemas.microsoft.com/office/drawing/2014/main" id="{6C525E26-DA92-5C50-06E0-5F676B1961EA}"/>
              </a:ext>
            </a:extLst>
          </p:cNvPr>
          <p:cNvSpPr txBox="1"/>
          <p:nvPr/>
        </p:nvSpPr>
        <p:spPr>
          <a:xfrm>
            <a:off x="838200" y="2041306"/>
            <a:ext cx="10782670" cy="646331"/>
          </a:xfrm>
          <a:prstGeom prst="rect">
            <a:avLst/>
          </a:prstGeom>
          <a:noFill/>
        </p:spPr>
        <p:txBody>
          <a:bodyPr wrap="square">
            <a:spAutoFit/>
          </a:bodyPr>
          <a:lstStyle/>
          <a:p>
            <a:pPr marL="285750" indent="-285750">
              <a:buFont typeface="Arial" panose="020B0604020202020204" pitchFamily="34" charset="0"/>
              <a:buChar char="•"/>
            </a:pPr>
            <a:r>
              <a:rPr lang="en-CA" dirty="0"/>
              <a:t>And as the name suggests, Gaussian smoothing is used to remove noise that approximately follows a Gaussian distribution.</a:t>
            </a:r>
          </a:p>
        </p:txBody>
      </p:sp>
      <p:sp>
        <p:nvSpPr>
          <p:cNvPr id="11" name="TextBox 10">
            <a:extLst>
              <a:ext uri="{FF2B5EF4-FFF2-40B4-BE49-F238E27FC236}">
                <a16:creationId xmlns:a16="http://schemas.microsoft.com/office/drawing/2014/main" id="{07D770FE-0EA7-44B3-EB9A-CBB1FB47FCA4}"/>
              </a:ext>
            </a:extLst>
          </p:cNvPr>
          <p:cNvSpPr txBox="1"/>
          <p:nvPr/>
        </p:nvSpPr>
        <p:spPr>
          <a:xfrm>
            <a:off x="838200" y="2858544"/>
            <a:ext cx="11004612" cy="1754326"/>
          </a:xfrm>
          <a:prstGeom prst="rect">
            <a:avLst/>
          </a:prstGeom>
          <a:noFill/>
        </p:spPr>
        <p:txBody>
          <a:bodyPr wrap="square">
            <a:spAutoFit/>
          </a:bodyPr>
          <a:lstStyle/>
          <a:p>
            <a:pPr marL="285750" indent="-285750">
              <a:buFont typeface="Arial" panose="020B0604020202020204" pitchFamily="34" charset="0"/>
              <a:buChar char="•"/>
            </a:pPr>
            <a:r>
              <a:rPr lang="en-CA" dirty="0"/>
              <a:t>The end result is that our image is less blurred, but more “naturally blurred,” than using the average method. Furthermore, based on this weighting we’ll be able to preserve more of the edges in our image as compared to average smoothing.</a:t>
            </a:r>
          </a:p>
          <a:p>
            <a:endParaRPr lang="en-CA" dirty="0"/>
          </a:p>
          <a:p>
            <a:pPr marL="285750" indent="-285750">
              <a:buFont typeface="Arial" panose="020B0604020202020204" pitchFamily="34" charset="0"/>
              <a:buChar char="•"/>
            </a:pPr>
            <a:r>
              <a:rPr lang="en-CA" dirty="0"/>
              <a:t>Just like an average blurring, Gaussian smoothing also uses a kernel of M x N, where both M and N are odd integers.</a:t>
            </a:r>
          </a:p>
        </p:txBody>
      </p:sp>
      <p:pic>
        <p:nvPicPr>
          <p:cNvPr id="13" name="Picture 12">
            <a:extLst>
              <a:ext uri="{FF2B5EF4-FFF2-40B4-BE49-F238E27FC236}">
                <a16:creationId xmlns:a16="http://schemas.microsoft.com/office/drawing/2014/main" id="{55AE9030-941B-C67E-C384-98E286CEB3BC}"/>
              </a:ext>
            </a:extLst>
          </p:cNvPr>
          <p:cNvPicPr>
            <a:picLocks noChangeAspect="1"/>
          </p:cNvPicPr>
          <p:nvPr/>
        </p:nvPicPr>
        <p:blipFill>
          <a:blip r:embed="rId2"/>
          <a:stretch>
            <a:fillRect/>
          </a:stretch>
        </p:blipFill>
        <p:spPr>
          <a:xfrm>
            <a:off x="3216638" y="4668355"/>
            <a:ext cx="5172797" cy="352474"/>
          </a:xfrm>
          <a:prstGeom prst="rect">
            <a:avLst/>
          </a:prstGeom>
        </p:spPr>
      </p:pic>
      <p:sp>
        <p:nvSpPr>
          <p:cNvPr id="6" name="TextBox 5">
            <a:extLst>
              <a:ext uri="{FF2B5EF4-FFF2-40B4-BE49-F238E27FC236}">
                <a16:creationId xmlns:a16="http://schemas.microsoft.com/office/drawing/2014/main" id="{01DC16C2-3B05-E3EF-972B-CCB673B10EB0}"/>
              </a:ext>
            </a:extLst>
          </p:cNvPr>
          <p:cNvSpPr txBox="1"/>
          <p:nvPr/>
        </p:nvSpPr>
        <p:spPr>
          <a:xfrm>
            <a:off x="838199" y="5338583"/>
            <a:ext cx="11353801" cy="646331"/>
          </a:xfrm>
          <a:prstGeom prst="rect">
            <a:avLst/>
          </a:prstGeom>
          <a:noFill/>
        </p:spPr>
        <p:txBody>
          <a:bodyPr wrap="square">
            <a:spAutoFit/>
          </a:bodyPr>
          <a:lstStyle/>
          <a:p>
            <a:pPr marL="285750" indent="-285750">
              <a:buFont typeface="Arial" panose="020B0604020202020204" pitchFamily="34" charset="0"/>
              <a:buChar char="•"/>
            </a:pPr>
            <a:r>
              <a:rPr lang="en-CA" dirty="0"/>
              <a:t>The last parameter is  , the standard deviation of the Gaussian distribution. By setting this value to zero, we are instructing OpenCV to automatically compute   based on our kernel size.</a:t>
            </a:r>
          </a:p>
        </p:txBody>
      </p:sp>
      <p:pic>
        <p:nvPicPr>
          <p:cNvPr id="10" name="Picture 9">
            <a:extLst>
              <a:ext uri="{FF2B5EF4-FFF2-40B4-BE49-F238E27FC236}">
                <a16:creationId xmlns:a16="http://schemas.microsoft.com/office/drawing/2014/main" id="{682CAB30-1797-D8EE-9CAB-846F6071C86C}"/>
              </a:ext>
            </a:extLst>
          </p:cNvPr>
          <p:cNvPicPr>
            <a:picLocks noChangeAspect="1"/>
          </p:cNvPicPr>
          <p:nvPr/>
        </p:nvPicPr>
        <p:blipFill>
          <a:blip r:embed="rId3"/>
          <a:stretch>
            <a:fillRect/>
          </a:stretch>
        </p:blipFill>
        <p:spPr>
          <a:xfrm>
            <a:off x="6029315" y="3357552"/>
            <a:ext cx="133369" cy="142895"/>
          </a:xfrm>
          <a:prstGeom prst="rect">
            <a:avLst/>
          </a:prstGeom>
        </p:spPr>
      </p:pic>
      <p:pic>
        <p:nvPicPr>
          <p:cNvPr id="14" name="Picture 13">
            <a:extLst>
              <a:ext uri="{FF2B5EF4-FFF2-40B4-BE49-F238E27FC236}">
                <a16:creationId xmlns:a16="http://schemas.microsoft.com/office/drawing/2014/main" id="{32567DCB-C8E4-2E56-BA8C-1A125C05C5CB}"/>
              </a:ext>
            </a:extLst>
          </p:cNvPr>
          <p:cNvPicPr>
            <a:picLocks noChangeAspect="1"/>
          </p:cNvPicPr>
          <p:nvPr/>
        </p:nvPicPr>
        <p:blipFill>
          <a:blip r:embed="rId3"/>
          <a:stretch>
            <a:fillRect/>
          </a:stretch>
        </p:blipFill>
        <p:spPr>
          <a:xfrm>
            <a:off x="6029315" y="3357552"/>
            <a:ext cx="133369" cy="142895"/>
          </a:xfrm>
          <a:prstGeom prst="rect">
            <a:avLst/>
          </a:prstGeom>
        </p:spPr>
      </p:pic>
      <p:pic>
        <p:nvPicPr>
          <p:cNvPr id="16" name="Picture 15">
            <a:extLst>
              <a:ext uri="{FF2B5EF4-FFF2-40B4-BE49-F238E27FC236}">
                <a16:creationId xmlns:a16="http://schemas.microsoft.com/office/drawing/2014/main" id="{CA1D7EF3-2ED4-8590-8D6A-5F3FEB8BE632}"/>
              </a:ext>
            </a:extLst>
          </p:cNvPr>
          <p:cNvPicPr>
            <a:picLocks noChangeAspect="1"/>
          </p:cNvPicPr>
          <p:nvPr/>
        </p:nvPicPr>
        <p:blipFill>
          <a:blip r:embed="rId3"/>
          <a:stretch>
            <a:fillRect/>
          </a:stretch>
        </p:blipFill>
        <p:spPr>
          <a:xfrm>
            <a:off x="6029315" y="3357552"/>
            <a:ext cx="133369" cy="142895"/>
          </a:xfrm>
          <a:prstGeom prst="rect">
            <a:avLst/>
          </a:prstGeom>
        </p:spPr>
      </p:pic>
      <p:pic>
        <p:nvPicPr>
          <p:cNvPr id="18" name="Picture 17">
            <a:extLst>
              <a:ext uri="{FF2B5EF4-FFF2-40B4-BE49-F238E27FC236}">
                <a16:creationId xmlns:a16="http://schemas.microsoft.com/office/drawing/2014/main" id="{EC14E11F-0D18-53E3-1BEB-5C2844080DAA}"/>
              </a:ext>
            </a:extLst>
          </p:cNvPr>
          <p:cNvPicPr>
            <a:picLocks noChangeAspect="1"/>
          </p:cNvPicPr>
          <p:nvPr/>
        </p:nvPicPr>
        <p:blipFill>
          <a:blip r:embed="rId3"/>
          <a:stretch>
            <a:fillRect/>
          </a:stretch>
        </p:blipFill>
        <p:spPr>
          <a:xfrm>
            <a:off x="3149953" y="5445100"/>
            <a:ext cx="133369" cy="142895"/>
          </a:xfrm>
          <a:prstGeom prst="rect">
            <a:avLst/>
          </a:prstGeom>
        </p:spPr>
      </p:pic>
      <p:pic>
        <p:nvPicPr>
          <p:cNvPr id="20" name="Picture 19">
            <a:extLst>
              <a:ext uri="{FF2B5EF4-FFF2-40B4-BE49-F238E27FC236}">
                <a16:creationId xmlns:a16="http://schemas.microsoft.com/office/drawing/2014/main" id="{146661E4-6EB4-8EAB-7586-B72D5AB2CF01}"/>
              </a:ext>
            </a:extLst>
          </p:cNvPr>
          <p:cNvPicPr>
            <a:picLocks noChangeAspect="1"/>
          </p:cNvPicPr>
          <p:nvPr/>
        </p:nvPicPr>
        <p:blipFill>
          <a:blip r:embed="rId3"/>
          <a:stretch>
            <a:fillRect/>
          </a:stretch>
        </p:blipFill>
        <p:spPr>
          <a:xfrm>
            <a:off x="5470022" y="5746542"/>
            <a:ext cx="133369" cy="142895"/>
          </a:xfrm>
          <a:prstGeom prst="rect">
            <a:avLst/>
          </a:prstGeom>
        </p:spPr>
      </p:pic>
      <p:sp>
        <p:nvSpPr>
          <p:cNvPr id="22" name="TextBox 21">
            <a:extLst>
              <a:ext uri="{FF2B5EF4-FFF2-40B4-BE49-F238E27FC236}">
                <a16:creationId xmlns:a16="http://schemas.microsoft.com/office/drawing/2014/main" id="{9752E193-5B4F-5543-864D-44FAF0677B5E}"/>
              </a:ext>
            </a:extLst>
          </p:cNvPr>
          <p:cNvSpPr txBox="1"/>
          <p:nvPr/>
        </p:nvSpPr>
        <p:spPr>
          <a:xfrm>
            <a:off x="838198" y="6091431"/>
            <a:ext cx="11004611" cy="646331"/>
          </a:xfrm>
          <a:prstGeom prst="rect">
            <a:avLst/>
          </a:prstGeom>
          <a:noFill/>
        </p:spPr>
        <p:txBody>
          <a:bodyPr wrap="square">
            <a:spAutoFit/>
          </a:bodyPr>
          <a:lstStyle/>
          <a:p>
            <a:pPr marL="285750" indent="-285750">
              <a:buFont typeface="Arial" panose="020B0604020202020204" pitchFamily="34" charset="0"/>
              <a:buChar char="•"/>
            </a:pPr>
            <a:r>
              <a:rPr lang="en-CA" dirty="0"/>
              <a:t>The blur itself is more natural due to the computation of the weighted mean, rather than allowing all pixels in the kernel neighborhood to have equal weight.</a:t>
            </a:r>
          </a:p>
        </p:txBody>
      </p:sp>
    </p:spTree>
    <p:extLst>
      <p:ext uri="{BB962C8B-B14F-4D97-AF65-F5344CB8AC3E}">
        <p14:creationId xmlns:p14="http://schemas.microsoft.com/office/powerpoint/2010/main" val="1822409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6" grpId="0"/>
      <p:bldP spid="2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77C167-D337-39CC-7842-9517EA6394A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CB02030-E590-FB44-E457-F49C60450811}"/>
              </a:ext>
            </a:extLst>
          </p:cNvPr>
          <p:cNvSpPr>
            <a:spLocks noGrp="1"/>
          </p:cNvSpPr>
          <p:nvPr>
            <p:ph type="title"/>
          </p:nvPr>
        </p:nvSpPr>
        <p:spPr>
          <a:xfrm>
            <a:off x="838200" y="136525"/>
            <a:ext cx="10515600" cy="629174"/>
          </a:xfrm>
        </p:spPr>
        <p:txBody>
          <a:bodyPr>
            <a:normAutofit fontScale="90000"/>
          </a:bodyPr>
          <a:lstStyle/>
          <a:p>
            <a:r>
              <a:rPr lang="en-US" b="1" dirty="0"/>
              <a:t>Image Blurring/Smoothing using python</a:t>
            </a:r>
            <a:endParaRPr lang="en-CA" b="1" dirty="0"/>
          </a:p>
        </p:txBody>
      </p:sp>
      <p:sp>
        <p:nvSpPr>
          <p:cNvPr id="3" name="Slide Number Placeholder 2">
            <a:extLst>
              <a:ext uri="{FF2B5EF4-FFF2-40B4-BE49-F238E27FC236}">
                <a16:creationId xmlns:a16="http://schemas.microsoft.com/office/drawing/2014/main" id="{FCD722AB-02ED-D3CA-6E74-756FBBAA2BE0}"/>
              </a:ext>
            </a:extLst>
          </p:cNvPr>
          <p:cNvSpPr>
            <a:spLocks noGrp="1"/>
          </p:cNvSpPr>
          <p:nvPr>
            <p:ph type="sldNum" sz="quarter" idx="12"/>
          </p:nvPr>
        </p:nvSpPr>
        <p:spPr/>
        <p:txBody>
          <a:bodyPr/>
          <a:lstStyle/>
          <a:p>
            <a:fld id="{B20BAE8A-BB5C-499D-956E-1AE79ABD6EE1}" type="slidenum">
              <a:rPr lang="en-CA" smtClean="0"/>
              <a:t>25</a:t>
            </a:fld>
            <a:endParaRPr lang="en-CA"/>
          </a:p>
        </p:txBody>
      </p:sp>
      <p:sp>
        <p:nvSpPr>
          <p:cNvPr id="5" name="TextBox 4">
            <a:extLst>
              <a:ext uri="{FF2B5EF4-FFF2-40B4-BE49-F238E27FC236}">
                <a16:creationId xmlns:a16="http://schemas.microsoft.com/office/drawing/2014/main" id="{9CB8B893-7083-B1ED-B935-11AE6AAA90F6}"/>
              </a:ext>
            </a:extLst>
          </p:cNvPr>
          <p:cNvSpPr txBox="1"/>
          <p:nvPr/>
        </p:nvSpPr>
        <p:spPr>
          <a:xfrm>
            <a:off x="838200" y="854021"/>
            <a:ext cx="6094520" cy="369332"/>
          </a:xfrm>
          <a:prstGeom prst="rect">
            <a:avLst/>
          </a:prstGeom>
          <a:noFill/>
        </p:spPr>
        <p:txBody>
          <a:bodyPr wrap="square">
            <a:spAutoFit/>
          </a:bodyPr>
          <a:lstStyle/>
          <a:p>
            <a:r>
              <a:rPr lang="en-CA" b="1" dirty="0"/>
              <a:t>3. Median blurring ( cv2.medianBlur )</a:t>
            </a:r>
          </a:p>
        </p:txBody>
      </p:sp>
      <p:sp>
        <p:nvSpPr>
          <p:cNvPr id="7" name="TextBox 6">
            <a:extLst>
              <a:ext uri="{FF2B5EF4-FFF2-40B4-BE49-F238E27FC236}">
                <a16:creationId xmlns:a16="http://schemas.microsoft.com/office/drawing/2014/main" id="{22F73F1F-952B-9402-E0B0-EE21E87AB906}"/>
              </a:ext>
            </a:extLst>
          </p:cNvPr>
          <p:cNvSpPr txBox="1"/>
          <p:nvPr/>
        </p:nvSpPr>
        <p:spPr>
          <a:xfrm>
            <a:off x="996517" y="1311675"/>
            <a:ext cx="10695373" cy="646331"/>
          </a:xfrm>
          <a:prstGeom prst="rect">
            <a:avLst/>
          </a:prstGeom>
          <a:noFill/>
        </p:spPr>
        <p:txBody>
          <a:bodyPr wrap="square">
            <a:spAutoFit/>
          </a:bodyPr>
          <a:lstStyle/>
          <a:p>
            <a:pPr marL="285750" indent="-285750">
              <a:buFont typeface="Arial" panose="020B0604020202020204" pitchFamily="34" charset="0"/>
              <a:buChar char="•"/>
            </a:pPr>
            <a:r>
              <a:rPr lang="en-CA" dirty="0"/>
              <a:t>Traditionally, the median blur method has been most effective when removing salt-and-pepper noise. </a:t>
            </a:r>
          </a:p>
          <a:p>
            <a:pPr marL="285750" indent="-285750">
              <a:buFont typeface="Arial" panose="020B0604020202020204" pitchFamily="34" charset="0"/>
              <a:buChar char="•"/>
            </a:pPr>
            <a:r>
              <a:rPr lang="en-CA" dirty="0"/>
              <a:t>Using the median blur method, we could remove the salt and pepper from our image.</a:t>
            </a:r>
          </a:p>
        </p:txBody>
      </p:sp>
      <p:pic>
        <p:nvPicPr>
          <p:cNvPr id="9" name="Picture 8">
            <a:extLst>
              <a:ext uri="{FF2B5EF4-FFF2-40B4-BE49-F238E27FC236}">
                <a16:creationId xmlns:a16="http://schemas.microsoft.com/office/drawing/2014/main" id="{1A30114F-F7B8-3230-D6D1-BEAFF0355B14}"/>
              </a:ext>
            </a:extLst>
          </p:cNvPr>
          <p:cNvPicPr>
            <a:picLocks noChangeAspect="1"/>
          </p:cNvPicPr>
          <p:nvPr/>
        </p:nvPicPr>
        <p:blipFill>
          <a:blip r:embed="rId2"/>
          <a:stretch>
            <a:fillRect/>
          </a:stretch>
        </p:blipFill>
        <p:spPr>
          <a:xfrm>
            <a:off x="9544573" y="1765341"/>
            <a:ext cx="1650910" cy="1663659"/>
          </a:xfrm>
          <a:prstGeom prst="rect">
            <a:avLst/>
          </a:prstGeom>
        </p:spPr>
      </p:pic>
      <p:sp>
        <p:nvSpPr>
          <p:cNvPr id="11" name="TextBox 10">
            <a:extLst>
              <a:ext uri="{FF2B5EF4-FFF2-40B4-BE49-F238E27FC236}">
                <a16:creationId xmlns:a16="http://schemas.microsoft.com/office/drawing/2014/main" id="{A4D9A5D7-453B-E447-0852-BD014558645D}"/>
              </a:ext>
            </a:extLst>
          </p:cNvPr>
          <p:cNvSpPr txBox="1"/>
          <p:nvPr/>
        </p:nvSpPr>
        <p:spPr>
          <a:xfrm>
            <a:off x="996516" y="2004173"/>
            <a:ext cx="8262893" cy="2308324"/>
          </a:xfrm>
          <a:prstGeom prst="rect">
            <a:avLst/>
          </a:prstGeom>
          <a:noFill/>
        </p:spPr>
        <p:txBody>
          <a:bodyPr wrap="square">
            <a:spAutoFit/>
          </a:bodyPr>
          <a:lstStyle/>
          <a:p>
            <a:pPr marL="285750" indent="-285750">
              <a:buFont typeface="Arial" panose="020B0604020202020204" pitchFamily="34" charset="0"/>
              <a:buChar char="•"/>
            </a:pPr>
            <a:r>
              <a:rPr lang="en-CA" dirty="0"/>
              <a:t>When applying a median blur, we first define our kernel size. Then, as in the averaging blurring method, we consider all pixels in the neighborhood of size K x K where K is an odd integer.</a:t>
            </a:r>
          </a:p>
          <a:p>
            <a:pPr marL="285750" indent="-285750">
              <a:buFont typeface="Arial" panose="020B0604020202020204" pitchFamily="34" charset="0"/>
              <a:buChar char="•"/>
            </a:pPr>
            <a:r>
              <a:rPr lang="en-CA" dirty="0"/>
              <a:t>In average blurring and Gaussian blurring where the kernel size could be rectangular, the kernel size for the median must be square. </a:t>
            </a:r>
          </a:p>
          <a:p>
            <a:pPr marL="285750" indent="-285750">
              <a:buFont typeface="Arial" panose="020B0604020202020204" pitchFamily="34" charset="0"/>
              <a:buChar char="•"/>
            </a:pPr>
            <a:r>
              <a:rPr lang="en-CA" dirty="0"/>
              <a:t>Furthermore (unlike the averaging method), instead of replacing the central pixel with the average of the neighborhood, we instead replace the central pixel with the median of the neighborhood.</a:t>
            </a:r>
          </a:p>
        </p:txBody>
      </p:sp>
      <p:sp>
        <p:nvSpPr>
          <p:cNvPr id="13" name="TextBox 12">
            <a:extLst>
              <a:ext uri="{FF2B5EF4-FFF2-40B4-BE49-F238E27FC236}">
                <a16:creationId xmlns:a16="http://schemas.microsoft.com/office/drawing/2014/main" id="{BEB1B107-C88B-3E06-6A63-EFE5026964E6}"/>
              </a:ext>
            </a:extLst>
          </p:cNvPr>
          <p:cNvSpPr txBox="1"/>
          <p:nvPr/>
        </p:nvSpPr>
        <p:spPr>
          <a:xfrm>
            <a:off x="996516" y="4216456"/>
            <a:ext cx="10357284" cy="1200329"/>
          </a:xfrm>
          <a:prstGeom prst="rect">
            <a:avLst/>
          </a:prstGeom>
          <a:noFill/>
        </p:spPr>
        <p:txBody>
          <a:bodyPr wrap="square">
            <a:spAutoFit/>
          </a:bodyPr>
          <a:lstStyle/>
          <a:p>
            <a:pPr marL="285750" indent="-285750">
              <a:buFont typeface="Arial" panose="020B0604020202020204" pitchFamily="34" charset="0"/>
              <a:buChar char="•"/>
            </a:pPr>
            <a:r>
              <a:rPr lang="en-CA" dirty="0"/>
              <a:t>The reason median blurring is more effective at removing salt-and-pepper style noise from an image is that each central pixel is always replaced with a pixel intensity that exists in the image. And since the median is robust to outliers, the salt-and-pepper noise will be less influential to the median than another statistical method, such as the average.</a:t>
            </a:r>
          </a:p>
        </p:txBody>
      </p:sp>
      <p:sp>
        <p:nvSpPr>
          <p:cNvPr id="15" name="TextBox 14">
            <a:extLst>
              <a:ext uri="{FF2B5EF4-FFF2-40B4-BE49-F238E27FC236}">
                <a16:creationId xmlns:a16="http://schemas.microsoft.com/office/drawing/2014/main" id="{6C63B349-86C3-C6E3-1A14-54D6D79F78E7}"/>
              </a:ext>
            </a:extLst>
          </p:cNvPr>
          <p:cNvSpPr txBox="1"/>
          <p:nvPr/>
        </p:nvSpPr>
        <p:spPr>
          <a:xfrm>
            <a:off x="889614" y="5458619"/>
            <a:ext cx="10571088" cy="369332"/>
          </a:xfrm>
          <a:prstGeom prst="rect">
            <a:avLst/>
          </a:prstGeom>
          <a:noFill/>
        </p:spPr>
        <p:txBody>
          <a:bodyPr wrap="square">
            <a:spAutoFit/>
          </a:bodyPr>
          <a:lstStyle/>
          <a:p>
            <a:pPr marL="285750" indent="-285750">
              <a:buFont typeface="Arial" panose="020B0604020202020204" pitchFamily="34" charset="0"/>
              <a:buChar char="•"/>
            </a:pPr>
            <a:r>
              <a:rPr lang="en-CA" dirty="0"/>
              <a:t> By replacing our central pixel with a median rather than an average, we can substantially reduce noise.</a:t>
            </a:r>
          </a:p>
        </p:txBody>
      </p:sp>
      <p:pic>
        <p:nvPicPr>
          <p:cNvPr id="17" name="Picture 16">
            <a:extLst>
              <a:ext uri="{FF2B5EF4-FFF2-40B4-BE49-F238E27FC236}">
                <a16:creationId xmlns:a16="http://schemas.microsoft.com/office/drawing/2014/main" id="{C63EB95E-503E-59BB-7449-8200DB14F11A}"/>
              </a:ext>
            </a:extLst>
          </p:cNvPr>
          <p:cNvPicPr>
            <a:picLocks noChangeAspect="1"/>
          </p:cNvPicPr>
          <p:nvPr/>
        </p:nvPicPr>
        <p:blipFill>
          <a:blip r:embed="rId3"/>
          <a:stretch>
            <a:fillRect/>
          </a:stretch>
        </p:blipFill>
        <p:spPr>
          <a:xfrm>
            <a:off x="6134773" y="5821263"/>
            <a:ext cx="3124636" cy="752580"/>
          </a:xfrm>
          <a:prstGeom prst="rect">
            <a:avLst/>
          </a:prstGeom>
        </p:spPr>
      </p:pic>
    </p:spTree>
    <p:extLst>
      <p:ext uri="{BB962C8B-B14F-4D97-AF65-F5344CB8AC3E}">
        <p14:creationId xmlns:p14="http://schemas.microsoft.com/office/powerpoint/2010/main" val="3538316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p:bldP spid="1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61583D-49B9-746C-DA1C-B289BBF2172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927AC7E-5705-3FFE-333C-8F17CE721AA2}"/>
              </a:ext>
            </a:extLst>
          </p:cNvPr>
          <p:cNvSpPr>
            <a:spLocks noGrp="1"/>
          </p:cNvSpPr>
          <p:nvPr>
            <p:ph type="title"/>
          </p:nvPr>
        </p:nvSpPr>
        <p:spPr>
          <a:xfrm>
            <a:off x="838200" y="136525"/>
            <a:ext cx="10515600" cy="629174"/>
          </a:xfrm>
        </p:spPr>
        <p:txBody>
          <a:bodyPr>
            <a:normAutofit fontScale="90000"/>
          </a:bodyPr>
          <a:lstStyle/>
          <a:p>
            <a:r>
              <a:rPr lang="en-US" b="1" dirty="0"/>
              <a:t>Image Blurring/Smoothing using python</a:t>
            </a:r>
            <a:endParaRPr lang="en-CA" b="1" dirty="0"/>
          </a:p>
        </p:txBody>
      </p:sp>
      <p:sp>
        <p:nvSpPr>
          <p:cNvPr id="3" name="Slide Number Placeholder 2">
            <a:extLst>
              <a:ext uri="{FF2B5EF4-FFF2-40B4-BE49-F238E27FC236}">
                <a16:creationId xmlns:a16="http://schemas.microsoft.com/office/drawing/2014/main" id="{BFF21897-B178-49C1-503A-2D826CCAF2C3}"/>
              </a:ext>
            </a:extLst>
          </p:cNvPr>
          <p:cNvSpPr>
            <a:spLocks noGrp="1"/>
          </p:cNvSpPr>
          <p:nvPr>
            <p:ph type="sldNum" sz="quarter" idx="12"/>
          </p:nvPr>
        </p:nvSpPr>
        <p:spPr/>
        <p:txBody>
          <a:bodyPr/>
          <a:lstStyle/>
          <a:p>
            <a:fld id="{B20BAE8A-BB5C-499D-956E-1AE79ABD6EE1}" type="slidenum">
              <a:rPr lang="en-CA" smtClean="0"/>
              <a:t>26</a:t>
            </a:fld>
            <a:endParaRPr lang="en-CA"/>
          </a:p>
        </p:txBody>
      </p:sp>
      <p:sp>
        <p:nvSpPr>
          <p:cNvPr id="5" name="TextBox 4">
            <a:extLst>
              <a:ext uri="{FF2B5EF4-FFF2-40B4-BE49-F238E27FC236}">
                <a16:creationId xmlns:a16="http://schemas.microsoft.com/office/drawing/2014/main" id="{FFBF60CE-2B8A-5781-343E-6F219A17C642}"/>
              </a:ext>
            </a:extLst>
          </p:cNvPr>
          <p:cNvSpPr txBox="1"/>
          <p:nvPr/>
        </p:nvSpPr>
        <p:spPr>
          <a:xfrm>
            <a:off x="838200" y="765699"/>
            <a:ext cx="6094520" cy="369332"/>
          </a:xfrm>
          <a:prstGeom prst="rect">
            <a:avLst/>
          </a:prstGeom>
          <a:noFill/>
        </p:spPr>
        <p:txBody>
          <a:bodyPr wrap="square">
            <a:spAutoFit/>
          </a:bodyPr>
          <a:lstStyle/>
          <a:p>
            <a:r>
              <a:rPr lang="en-CA" b="1" dirty="0"/>
              <a:t>4. Bilateral blurring ( cv2.bilateralFilter )</a:t>
            </a:r>
          </a:p>
        </p:txBody>
      </p:sp>
      <p:sp>
        <p:nvSpPr>
          <p:cNvPr id="7" name="TextBox 6">
            <a:extLst>
              <a:ext uri="{FF2B5EF4-FFF2-40B4-BE49-F238E27FC236}">
                <a16:creationId xmlns:a16="http://schemas.microsoft.com/office/drawing/2014/main" id="{3E6DA6CD-1761-1682-7525-CF456DFF3FA4}"/>
              </a:ext>
            </a:extLst>
          </p:cNvPr>
          <p:cNvSpPr txBox="1"/>
          <p:nvPr/>
        </p:nvSpPr>
        <p:spPr>
          <a:xfrm>
            <a:off x="838200" y="1264107"/>
            <a:ext cx="10855171" cy="1477328"/>
          </a:xfrm>
          <a:prstGeom prst="rect">
            <a:avLst/>
          </a:prstGeom>
          <a:noFill/>
        </p:spPr>
        <p:txBody>
          <a:bodyPr wrap="square">
            <a:spAutoFit/>
          </a:bodyPr>
          <a:lstStyle/>
          <a:p>
            <a:pPr marL="285750" indent="-285750">
              <a:buFont typeface="Arial" panose="020B0604020202020204" pitchFamily="34" charset="0"/>
              <a:buChar char="•"/>
            </a:pPr>
            <a:r>
              <a:rPr lang="en-CA" dirty="0"/>
              <a:t>Thus far, the intention of our blurring methods have been to reduce noise and detail in an image; however, as a side effect we have tended to lose edges in the image. </a:t>
            </a:r>
            <a:r>
              <a:rPr lang="en-US" dirty="0"/>
              <a:t>The previously mentioned filters will not only dissolve the noise but also smooth the edges, that make edges less sharp, even disappear.</a:t>
            </a:r>
            <a:endParaRPr lang="en-CA" dirty="0"/>
          </a:p>
          <a:p>
            <a:pPr marL="285750" indent="-285750">
              <a:buFont typeface="Arial" panose="020B0604020202020204" pitchFamily="34" charset="0"/>
              <a:buChar char="•"/>
            </a:pPr>
            <a:r>
              <a:rPr lang="en-CA" dirty="0"/>
              <a:t>To reduce noise while still maintaining edges, we can use bilateral blurring. </a:t>
            </a:r>
          </a:p>
          <a:p>
            <a:pPr marL="285750" indent="-285750">
              <a:buFont typeface="Arial" panose="020B0604020202020204" pitchFamily="34" charset="0"/>
              <a:buChar char="•"/>
            </a:pPr>
            <a:r>
              <a:rPr lang="en-CA" dirty="0"/>
              <a:t>Bilateral blurring accomplishes this by introducing two Gaussian distributions.</a:t>
            </a:r>
          </a:p>
        </p:txBody>
      </p:sp>
      <p:sp>
        <p:nvSpPr>
          <p:cNvPr id="9" name="TextBox 8">
            <a:extLst>
              <a:ext uri="{FF2B5EF4-FFF2-40B4-BE49-F238E27FC236}">
                <a16:creationId xmlns:a16="http://schemas.microsoft.com/office/drawing/2014/main" id="{CD479EE6-3859-8C07-B861-BB1C0439DB29}"/>
              </a:ext>
            </a:extLst>
          </p:cNvPr>
          <p:cNvSpPr txBox="1"/>
          <p:nvPr/>
        </p:nvSpPr>
        <p:spPr>
          <a:xfrm>
            <a:off x="838200" y="2741435"/>
            <a:ext cx="10738282" cy="1754326"/>
          </a:xfrm>
          <a:prstGeom prst="rect">
            <a:avLst/>
          </a:prstGeom>
          <a:noFill/>
        </p:spPr>
        <p:txBody>
          <a:bodyPr wrap="square">
            <a:spAutoFit/>
          </a:bodyPr>
          <a:lstStyle/>
          <a:p>
            <a:pPr marL="285750" indent="-285750">
              <a:buFont typeface="Arial" panose="020B0604020202020204" pitchFamily="34" charset="0"/>
              <a:buChar char="•"/>
            </a:pPr>
            <a:r>
              <a:rPr lang="en-CA" dirty="0"/>
              <a:t>The first Gaussian function only considers spatial neighbors. That is, pixels that appear close together in the (x, y)-coordinate space of the image. The second Gaussian then models the pixel intensity of the neighborhood, ensuring that only pixels with similar intensity are included in the actual computation of the blur.</a:t>
            </a:r>
          </a:p>
          <a:p>
            <a:pPr marL="285750" indent="-285750">
              <a:buFont typeface="Arial" panose="020B0604020202020204" pitchFamily="34" charset="0"/>
              <a:buChar char="•"/>
            </a:pPr>
            <a:r>
              <a:rPr lang="en-CA" dirty="0"/>
              <a:t>Intuitively, this makes sense. If pixels in the same (small) neighborhood have a similar pixel value, then they likely represent the same object. But if two pixels in the same neighborhood have contrasting values, then we could be examining the edge or boundary of an object — and we would like to preserve this edge.</a:t>
            </a:r>
          </a:p>
        </p:txBody>
      </p:sp>
      <p:sp>
        <p:nvSpPr>
          <p:cNvPr id="11" name="TextBox 10">
            <a:extLst>
              <a:ext uri="{FF2B5EF4-FFF2-40B4-BE49-F238E27FC236}">
                <a16:creationId xmlns:a16="http://schemas.microsoft.com/office/drawing/2014/main" id="{9D826A3D-7D29-5A7A-0726-ED88D73BDA19}"/>
              </a:ext>
            </a:extLst>
          </p:cNvPr>
          <p:cNvSpPr txBox="1"/>
          <p:nvPr/>
        </p:nvSpPr>
        <p:spPr>
          <a:xfrm>
            <a:off x="838199" y="4646539"/>
            <a:ext cx="10738281" cy="646331"/>
          </a:xfrm>
          <a:prstGeom prst="rect">
            <a:avLst/>
          </a:prstGeom>
          <a:noFill/>
        </p:spPr>
        <p:txBody>
          <a:bodyPr wrap="square">
            <a:spAutoFit/>
          </a:bodyPr>
          <a:lstStyle/>
          <a:p>
            <a:pPr marL="285750" indent="-285750">
              <a:buFont typeface="Arial" panose="020B0604020202020204" pitchFamily="34" charset="0"/>
              <a:buChar char="•"/>
            </a:pPr>
            <a:r>
              <a:rPr lang="en-CA" dirty="0"/>
              <a:t>Overall, this method is able to preserve edges of an image, while still reducing noise. The largest downside to this method is that it is considerably slower than its averaging, Gaussian, and median blurring counterparts.</a:t>
            </a:r>
          </a:p>
        </p:txBody>
      </p:sp>
    </p:spTree>
    <p:extLst>
      <p:ext uri="{BB962C8B-B14F-4D97-AF65-F5344CB8AC3E}">
        <p14:creationId xmlns:p14="http://schemas.microsoft.com/office/powerpoint/2010/main" val="2533456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5CA273-1EB1-32E9-9002-622C166CEE5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A14C8A3-419C-6B5B-1A8A-67AB392D205E}"/>
              </a:ext>
            </a:extLst>
          </p:cNvPr>
          <p:cNvSpPr>
            <a:spLocks noGrp="1"/>
          </p:cNvSpPr>
          <p:nvPr>
            <p:ph type="title"/>
          </p:nvPr>
        </p:nvSpPr>
        <p:spPr>
          <a:xfrm>
            <a:off x="838200" y="136525"/>
            <a:ext cx="10515600" cy="629174"/>
          </a:xfrm>
        </p:spPr>
        <p:txBody>
          <a:bodyPr>
            <a:normAutofit fontScale="90000"/>
          </a:bodyPr>
          <a:lstStyle/>
          <a:p>
            <a:r>
              <a:rPr lang="en-US" b="1" dirty="0"/>
              <a:t>Image Blurring/Smoothing using python</a:t>
            </a:r>
            <a:endParaRPr lang="en-CA" b="1" dirty="0"/>
          </a:p>
        </p:txBody>
      </p:sp>
      <p:sp>
        <p:nvSpPr>
          <p:cNvPr id="3" name="Slide Number Placeholder 2">
            <a:extLst>
              <a:ext uri="{FF2B5EF4-FFF2-40B4-BE49-F238E27FC236}">
                <a16:creationId xmlns:a16="http://schemas.microsoft.com/office/drawing/2014/main" id="{F3495396-69C5-ADAB-A5A6-FEF957512D30}"/>
              </a:ext>
            </a:extLst>
          </p:cNvPr>
          <p:cNvSpPr>
            <a:spLocks noGrp="1"/>
          </p:cNvSpPr>
          <p:nvPr>
            <p:ph type="sldNum" sz="quarter" idx="12"/>
          </p:nvPr>
        </p:nvSpPr>
        <p:spPr/>
        <p:txBody>
          <a:bodyPr/>
          <a:lstStyle/>
          <a:p>
            <a:fld id="{B20BAE8A-BB5C-499D-956E-1AE79ABD6EE1}" type="slidenum">
              <a:rPr lang="en-CA" smtClean="0"/>
              <a:t>27</a:t>
            </a:fld>
            <a:endParaRPr lang="en-CA"/>
          </a:p>
        </p:txBody>
      </p:sp>
      <p:sp>
        <p:nvSpPr>
          <p:cNvPr id="4" name="TextBox 3">
            <a:extLst>
              <a:ext uri="{FF2B5EF4-FFF2-40B4-BE49-F238E27FC236}">
                <a16:creationId xmlns:a16="http://schemas.microsoft.com/office/drawing/2014/main" id="{5C221322-F6CD-5BF8-129D-DBBA22505CF2}"/>
              </a:ext>
            </a:extLst>
          </p:cNvPr>
          <p:cNvSpPr txBox="1"/>
          <p:nvPr/>
        </p:nvSpPr>
        <p:spPr>
          <a:xfrm>
            <a:off x="838200" y="765699"/>
            <a:ext cx="6094520" cy="369332"/>
          </a:xfrm>
          <a:prstGeom prst="rect">
            <a:avLst/>
          </a:prstGeom>
          <a:noFill/>
        </p:spPr>
        <p:txBody>
          <a:bodyPr wrap="square">
            <a:spAutoFit/>
          </a:bodyPr>
          <a:lstStyle/>
          <a:p>
            <a:r>
              <a:rPr lang="en-CA" b="1" dirty="0"/>
              <a:t>4. Bilateral blurring ( cv2.bilateralFilter )</a:t>
            </a:r>
          </a:p>
        </p:txBody>
      </p:sp>
      <p:pic>
        <p:nvPicPr>
          <p:cNvPr id="6" name="Picture 5">
            <a:extLst>
              <a:ext uri="{FF2B5EF4-FFF2-40B4-BE49-F238E27FC236}">
                <a16:creationId xmlns:a16="http://schemas.microsoft.com/office/drawing/2014/main" id="{7E223235-9317-78F9-57A4-5227338FF0CE}"/>
              </a:ext>
            </a:extLst>
          </p:cNvPr>
          <p:cNvPicPr>
            <a:picLocks noChangeAspect="1"/>
          </p:cNvPicPr>
          <p:nvPr/>
        </p:nvPicPr>
        <p:blipFill>
          <a:blip r:embed="rId2"/>
          <a:stretch>
            <a:fillRect/>
          </a:stretch>
        </p:blipFill>
        <p:spPr>
          <a:xfrm>
            <a:off x="1091612" y="1285320"/>
            <a:ext cx="4877481" cy="219106"/>
          </a:xfrm>
          <a:prstGeom prst="rect">
            <a:avLst/>
          </a:prstGeom>
        </p:spPr>
      </p:pic>
      <p:sp>
        <p:nvSpPr>
          <p:cNvPr id="8" name="TextBox 7">
            <a:extLst>
              <a:ext uri="{FF2B5EF4-FFF2-40B4-BE49-F238E27FC236}">
                <a16:creationId xmlns:a16="http://schemas.microsoft.com/office/drawing/2014/main" id="{D0185EB7-F5FE-FF80-AEB1-2F2FCEC48A72}"/>
              </a:ext>
            </a:extLst>
          </p:cNvPr>
          <p:cNvSpPr txBox="1"/>
          <p:nvPr/>
        </p:nvSpPr>
        <p:spPr>
          <a:xfrm>
            <a:off x="1011712" y="1764205"/>
            <a:ext cx="10515599" cy="923330"/>
          </a:xfrm>
          <a:prstGeom prst="rect">
            <a:avLst/>
          </a:prstGeom>
          <a:noFill/>
        </p:spPr>
        <p:txBody>
          <a:bodyPr wrap="square">
            <a:spAutoFit/>
          </a:bodyPr>
          <a:lstStyle/>
          <a:p>
            <a:r>
              <a:rPr lang="en-CA" dirty="0"/>
              <a:t>The first parameter we supply is the image we want to blur. Then, we need to define the diameter of our pixel neighborhood — the larger this diameter is, the more pixels will be included in the blurring computation. Think of this parameter as a square kernel size.</a:t>
            </a:r>
          </a:p>
        </p:txBody>
      </p:sp>
      <p:sp>
        <p:nvSpPr>
          <p:cNvPr id="10" name="TextBox 9">
            <a:extLst>
              <a:ext uri="{FF2B5EF4-FFF2-40B4-BE49-F238E27FC236}">
                <a16:creationId xmlns:a16="http://schemas.microsoft.com/office/drawing/2014/main" id="{D9D8951B-0472-CD79-5428-3EECA2CB0358}"/>
              </a:ext>
            </a:extLst>
          </p:cNvPr>
          <p:cNvSpPr txBox="1"/>
          <p:nvPr/>
        </p:nvSpPr>
        <p:spPr>
          <a:xfrm>
            <a:off x="1011712" y="2947314"/>
            <a:ext cx="10864049" cy="2031325"/>
          </a:xfrm>
          <a:prstGeom prst="rect">
            <a:avLst/>
          </a:prstGeom>
          <a:noFill/>
        </p:spPr>
        <p:txBody>
          <a:bodyPr wrap="square">
            <a:spAutoFit/>
          </a:bodyPr>
          <a:lstStyle/>
          <a:p>
            <a:r>
              <a:rPr lang="en-CA" dirty="0"/>
              <a:t>The third argument is our color standard deviation, denoted as </a:t>
            </a:r>
            <a:r>
              <a:rPr lang="en-CA" dirty="0" err="1"/>
              <a:t>sigmaColor</a:t>
            </a:r>
            <a:r>
              <a:rPr lang="en-CA" dirty="0"/>
              <a:t>. A larger value for </a:t>
            </a:r>
            <a:r>
              <a:rPr lang="en-CA" dirty="0" err="1"/>
              <a:t>sigmaColor</a:t>
            </a:r>
            <a:r>
              <a:rPr lang="en-CA" dirty="0"/>
              <a:t> means that more colors in the neighborhood will be considered when computing the blur. If we let </a:t>
            </a:r>
            <a:r>
              <a:rPr lang="en-CA" dirty="0" err="1"/>
              <a:t>sigmaColor</a:t>
            </a:r>
            <a:r>
              <a:rPr lang="en-CA" dirty="0"/>
              <a:t> get too large in respect to the diameter, then we essentially have broken the assumption of bilateral filtering — that only pixels of similar color should contribute significantly to the blur.</a:t>
            </a:r>
          </a:p>
          <a:p>
            <a:endParaRPr lang="en-CA" dirty="0"/>
          </a:p>
          <a:p>
            <a:r>
              <a:rPr lang="en-CA" dirty="0"/>
              <a:t>Finally, we need to supply the space standard deviation, which we call </a:t>
            </a:r>
            <a:r>
              <a:rPr lang="en-CA" dirty="0" err="1"/>
              <a:t>sigmaSpace</a:t>
            </a:r>
            <a:r>
              <a:rPr lang="en-CA" dirty="0"/>
              <a:t>. A larger value of </a:t>
            </a:r>
            <a:r>
              <a:rPr lang="en-CA" dirty="0" err="1"/>
              <a:t>sigmaSpace</a:t>
            </a:r>
            <a:r>
              <a:rPr lang="en-CA" dirty="0"/>
              <a:t> means that pixels farther out from the central pixel diameter will influence the blurring calculation.</a:t>
            </a:r>
          </a:p>
        </p:txBody>
      </p:sp>
      <p:sp>
        <p:nvSpPr>
          <p:cNvPr id="12" name="TextBox 11">
            <a:extLst>
              <a:ext uri="{FF2B5EF4-FFF2-40B4-BE49-F238E27FC236}">
                <a16:creationId xmlns:a16="http://schemas.microsoft.com/office/drawing/2014/main" id="{CC006C4A-35CC-90E4-67C9-5253FD0C53FA}"/>
              </a:ext>
            </a:extLst>
          </p:cNvPr>
          <p:cNvSpPr txBox="1"/>
          <p:nvPr/>
        </p:nvSpPr>
        <p:spPr>
          <a:xfrm>
            <a:off x="1011711" y="5238418"/>
            <a:ext cx="10697935" cy="646331"/>
          </a:xfrm>
          <a:prstGeom prst="rect">
            <a:avLst/>
          </a:prstGeom>
          <a:noFill/>
        </p:spPr>
        <p:txBody>
          <a:bodyPr wrap="square">
            <a:spAutoFit/>
          </a:bodyPr>
          <a:lstStyle/>
          <a:p>
            <a:r>
              <a:rPr lang="en-CA" dirty="0"/>
              <a:t>For simplicity, we can set the 2 sigma values to be the same. If they are small (&lt; 10), the filter will not have much effect, whereas if they are large (&gt; 150), they will have a very strong effect, making the image look “cartoonish”.</a:t>
            </a:r>
          </a:p>
        </p:txBody>
      </p:sp>
    </p:spTree>
    <p:extLst>
      <p:ext uri="{BB962C8B-B14F-4D97-AF65-F5344CB8AC3E}">
        <p14:creationId xmlns:p14="http://schemas.microsoft.com/office/powerpoint/2010/main" val="30439162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36B5AF-F339-F198-0B0D-9346BCD1565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DDADDB5-7CF6-9269-B74A-9DEAA88E12C2}"/>
              </a:ext>
            </a:extLst>
          </p:cNvPr>
          <p:cNvSpPr>
            <a:spLocks noGrp="1"/>
          </p:cNvSpPr>
          <p:nvPr>
            <p:ph type="title"/>
          </p:nvPr>
        </p:nvSpPr>
        <p:spPr>
          <a:xfrm>
            <a:off x="838200" y="136525"/>
            <a:ext cx="10515600" cy="629174"/>
          </a:xfrm>
        </p:spPr>
        <p:txBody>
          <a:bodyPr>
            <a:normAutofit fontScale="90000"/>
          </a:bodyPr>
          <a:lstStyle/>
          <a:p>
            <a:r>
              <a:rPr lang="en-US" b="1" dirty="0"/>
              <a:t>Image Blurring/Smoothing using python</a:t>
            </a:r>
            <a:endParaRPr lang="en-CA" b="1" dirty="0"/>
          </a:p>
        </p:txBody>
      </p:sp>
      <p:sp>
        <p:nvSpPr>
          <p:cNvPr id="3" name="Slide Number Placeholder 2">
            <a:extLst>
              <a:ext uri="{FF2B5EF4-FFF2-40B4-BE49-F238E27FC236}">
                <a16:creationId xmlns:a16="http://schemas.microsoft.com/office/drawing/2014/main" id="{17AE62A1-068D-3C8A-11C8-825ADB51434F}"/>
              </a:ext>
            </a:extLst>
          </p:cNvPr>
          <p:cNvSpPr>
            <a:spLocks noGrp="1"/>
          </p:cNvSpPr>
          <p:nvPr>
            <p:ph type="sldNum" sz="quarter" idx="12"/>
          </p:nvPr>
        </p:nvSpPr>
        <p:spPr/>
        <p:txBody>
          <a:bodyPr/>
          <a:lstStyle/>
          <a:p>
            <a:fld id="{B20BAE8A-BB5C-499D-956E-1AE79ABD6EE1}" type="slidenum">
              <a:rPr lang="en-CA" smtClean="0"/>
              <a:t>28</a:t>
            </a:fld>
            <a:endParaRPr lang="en-CA"/>
          </a:p>
        </p:txBody>
      </p:sp>
      <p:pic>
        <p:nvPicPr>
          <p:cNvPr id="5" name="Picture 4">
            <a:extLst>
              <a:ext uri="{FF2B5EF4-FFF2-40B4-BE49-F238E27FC236}">
                <a16:creationId xmlns:a16="http://schemas.microsoft.com/office/drawing/2014/main" id="{26A8DA7E-A962-5915-1F62-44702C28EF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5696" y="938160"/>
            <a:ext cx="10594759" cy="2578370"/>
          </a:xfrm>
          <a:prstGeom prst="rect">
            <a:avLst/>
          </a:prstGeom>
        </p:spPr>
      </p:pic>
      <p:sp>
        <p:nvSpPr>
          <p:cNvPr id="7" name="TextBox 6">
            <a:extLst>
              <a:ext uri="{FF2B5EF4-FFF2-40B4-BE49-F238E27FC236}">
                <a16:creationId xmlns:a16="http://schemas.microsoft.com/office/drawing/2014/main" id="{A62FEDF6-9A6D-ED49-3A2B-8979AB092518}"/>
              </a:ext>
            </a:extLst>
          </p:cNvPr>
          <p:cNvSpPr txBox="1"/>
          <p:nvPr/>
        </p:nvSpPr>
        <p:spPr>
          <a:xfrm>
            <a:off x="5133513" y="682472"/>
            <a:ext cx="6094520" cy="369332"/>
          </a:xfrm>
          <a:prstGeom prst="rect">
            <a:avLst/>
          </a:prstGeom>
          <a:noFill/>
        </p:spPr>
        <p:txBody>
          <a:bodyPr wrap="square">
            <a:spAutoFit/>
          </a:bodyPr>
          <a:lstStyle/>
          <a:p>
            <a:r>
              <a:rPr lang="en-CA" dirty="0"/>
              <a:t>kernel size: 3</a:t>
            </a:r>
          </a:p>
        </p:txBody>
      </p:sp>
      <p:pic>
        <p:nvPicPr>
          <p:cNvPr id="9" name="Picture 8">
            <a:extLst>
              <a:ext uri="{FF2B5EF4-FFF2-40B4-BE49-F238E27FC236}">
                <a16:creationId xmlns:a16="http://schemas.microsoft.com/office/drawing/2014/main" id="{D8A7C77E-1123-265B-6E23-46F5A7730B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5696" y="3777980"/>
            <a:ext cx="10594759" cy="2578370"/>
          </a:xfrm>
          <a:prstGeom prst="rect">
            <a:avLst/>
          </a:prstGeom>
        </p:spPr>
      </p:pic>
      <p:sp>
        <p:nvSpPr>
          <p:cNvPr id="11" name="TextBox 10">
            <a:extLst>
              <a:ext uri="{FF2B5EF4-FFF2-40B4-BE49-F238E27FC236}">
                <a16:creationId xmlns:a16="http://schemas.microsoft.com/office/drawing/2014/main" id="{1C426CE8-A0B5-5FE1-5554-AB81A822C5DB}"/>
              </a:ext>
            </a:extLst>
          </p:cNvPr>
          <p:cNvSpPr txBox="1"/>
          <p:nvPr/>
        </p:nvSpPr>
        <p:spPr>
          <a:xfrm>
            <a:off x="5199356" y="3630174"/>
            <a:ext cx="6094520" cy="369332"/>
          </a:xfrm>
          <a:prstGeom prst="rect">
            <a:avLst/>
          </a:prstGeom>
          <a:noFill/>
        </p:spPr>
        <p:txBody>
          <a:bodyPr wrap="square">
            <a:spAutoFit/>
          </a:bodyPr>
          <a:lstStyle/>
          <a:p>
            <a:r>
              <a:rPr lang="en-CA" dirty="0"/>
              <a:t>kernel size: 11</a:t>
            </a:r>
          </a:p>
        </p:txBody>
      </p:sp>
    </p:spTree>
    <p:extLst>
      <p:ext uri="{BB962C8B-B14F-4D97-AF65-F5344CB8AC3E}">
        <p14:creationId xmlns:p14="http://schemas.microsoft.com/office/powerpoint/2010/main" val="41021695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13A25A-5C28-AC00-171C-901F88D1B56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BBD6619-502D-2024-039F-C7CDB33493B8}"/>
              </a:ext>
            </a:extLst>
          </p:cNvPr>
          <p:cNvSpPr>
            <a:spLocks noGrp="1"/>
          </p:cNvSpPr>
          <p:nvPr>
            <p:ph type="title"/>
          </p:nvPr>
        </p:nvSpPr>
        <p:spPr>
          <a:xfrm>
            <a:off x="838200" y="136525"/>
            <a:ext cx="10515600" cy="629174"/>
          </a:xfrm>
        </p:spPr>
        <p:txBody>
          <a:bodyPr>
            <a:normAutofit fontScale="90000"/>
          </a:bodyPr>
          <a:lstStyle/>
          <a:p>
            <a:r>
              <a:rPr lang="en-US" b="1" dirty="0"/>
              <a:t>Image Blurring/Smoothing using python</a:t>
            </a:r>
            <a:endParaRPr lang="en-CA" b="1" dirty="0"/>
          </a:p>
        </p:txBody>
      </p:sp>
      <p:sp>
        <p:nvSpPr>
          <p:cNvPr id="3" name="Slide Number Placeholder 2">
            <a:extLst>
              <a:ext uri="{FF2B5EF4-FFF2-40B4-BE49-F238E27FC236}">
                <a16:creationId xmlns:a16="http://schemas.microsoft.com/office/drawing/2014/main" id="{AF185341-CF38-E295-AC69-EF5CDD56634A}"/>
              </a:ext>
            </a:extLst>
          </p:cNvPr>
          <p:cNvSpPr>
            <a:spLocks noGrp="1"/>
          </p:cNvSpPr>
          <p:nvPr>
            <p:ph type="sldNum" sz="quarter" idx="12"/>
          </p:nvPr>
        </p:nvSpPr>
        <p:spPr/>
        <p:txBody>
          <a:bodyPr/>
          <a:lstStyle/>
          <a:p>
            <a:fld id="{B20BAE8A-BB5C-499D-956E-1AE79ABD6EE1}" type="slidenum">
              <a:rPr lang="en-CA" smtClean="0"/>
              <a:t>29</a:t>
            </a:fld>
            <a:endParaRPr lang="en-CA"/>
          </a:p>
        </p:txBody>
      </p:sp>
      <p:pic>
        <p:nvPicPr>
          <p:cNvPr id="5" name="Picture 4">
            <a:extLst>
              <a:ext uri="{FF2B5EF4-FFF2-40B4-BE49-F238E27FC236}">
                <a16:creationId xmlns:a16="http://schemas.microsoft.com/office/drawing/2014/main" id="{BB1E2B4E-520E-CC0E-589B-D5DD42C1E7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1639" y="1029094"/>
            <a:ext cx="11064536" cy="2692696"/>
          </a:xfrm>
          <a:prstGeom prst="rect">
            <a:avLst/>
          </a:prstGeom>
        </p:spPr>
      </p:pic>
      <p:sp>
        <p:nvSpPr>
          <p:cNvPr id="7" name="TextBox 6">
            <a:extLst>
              <a:ext uri="{FF2B5EF4-FFF2-40B4-BE49-F238E27FC236}">
                <a16:creationId xmlns:a16="http://schemas.microsoft.com/office/drawing/2014/main" id="{219295D9-9CE9-6AD8-0BBD-F577D6F6BFAF}"/>
              </a:ext>
            </a:extLst>
          </p:cNvPr>
          <p:cNvSpPr txBox="1"/>
          <p:nvPr/>
        </p:nvSpPr>
        <p:spPr>
          <a:xfrm>
            <a:off x="5259280" y="844428"/>
            <a:ext cx="6094520" cy="369332"/>
          </a:xfrm>
          <a:prstGeom prst="rect">
            <a:avLst/>
          </a:prstGeom>
          <a:noFill/>
        </p:spPr>
        <p:txBody>
          <a:bodyPr wrap="square">
            <a:spAutoFit/>
          </a:bodyPr>
          <a:lstStyle/>
          <a:p>
            <a:r>
              <a:rPr lang="en-CA" dirty="0"/>
              <a:t>kernel size: 19</a:t>
            </a:r>
          </a:p>
        </p:txBody>
      </p:sp>
      <p:pic>
        <p:nvPicPr>
          <p:cNvPr id="9" name="Picture 8">
            <a:extLst>
              <a:ext uri="{FF2B5EF4-FFF2-40B4-BE49-F238E27FC236}">
                <a16:creationId xmlns:a16="http://schemas.microsoft.com/office/drawing/2014/main" id="{A4933038-F580-D7D7-FC7D-26DD83FCBF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1639" y="3906456"/>
            <a:ext cx="11064536" cy="2692696"/>
          </a:xfrm>
          <a:prstGeom prst="rect">
            <a:avLst/>
          </a:prstGeom>
        </p:spPr>
      </p:pic>
      <p:sp>
        <p:nvSpPr>
          <p:cNvPr id="11" name="TextBox 10">
            <a:extLst>
              <a:ext uri="{FF2B5EF4-FFF2-40B4-BE49-F238E27FC236}">
                <a16:creationId xmlns:a16="http://schemas.microsoft.com/office/drawing/2014/main" id="{261B9C31-1002-EEFD-A5EC-A9C73728CDC6}"/>
              </a:ext>
            </a:extLst>
          </p:cNvPr>
          <p:cNvSpPr txBox="1"/>
          <p:nvPr/>
        </p:nvSpPr>
        <p:spPr>
          <a:xfrm>
            <a:off x="5259280" y="3721790"/>
            <a:ext cx="6094520" cy="369332"/>
          </a:xfrm>
          <a:prstGeom prst="rect">
            <a:avLst/>
          </a:prstGeom>
          <a:noFill/>
        </p:spPr>
        <p:txBody>
          <a:bodyPr wrap="square">
            <a:spAutoFit/>
          </a:bodyPr>
          <a:lstStyle/>
          <a:p>
            <a:r>
              <a:rPr lang="en-CA" dirty="0"/>
              <a:t>kernel size: 27</a:t>
            </a:r>
          </a:p>
        </p:txBody>
      </p:sp>
    </p:spTree>
    <p:extLst>
      <p:ext uri="{BB962C8B-B14F-4D97-AF65-F5344CB8AC3E}">
        <p14:creationId xmlns:p14="http://schemas.microsoft.com/office/powerpoint/2010/main" val="33171408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FED097-892B-0699-58CE-94CA5DD8543D}"/>
              </a:ext>
            </a:extLst>
          </p:cNvPr>
          <p:cNvSpPr>
            <a:spLocks noGrp="1"/>
          </p:cNvSpPr>
          <p:nvPr>
            <p:ph type="title"/>
          </p:nvPr>
        </p:nvSpPr>
        <p:spPr/>
        <p:txBody>
          <a:bodyPr/>
          <a:lstStyle/>
          <a:p>
            <a:r>
              <a:rPr lang="en-US" b="1" dirty="0"/>
              <a:t>Agenda</a:t>
            </a:r>
            <a:endParaRPr lang="en-CA" b="1" dirty="0"/>
          </a:p>
        </p:txBody>
      </p:sp>
      <p:sp>
        <p:nvSpPr>
          <p:cNvPr id="3" name="Content Placeholder 2">
            <a:extLst>
              <a:ext uri="{FF2B5EF4-FFF2-40B4-BE49-F238E27FC236}">
                <a16:creationId xmlns:a16="http://schemas.microsoft.com/office/drawing/2014/main" id="{2D895724-C152-D2B4-8D90-4FC374A3184E}"/>
              </a:ext>
            </a:extLst>
          </p:cNvPr>
          <p:cNvSpPr>
            <a:spLocks noGrp="1"/>
          </p:cNvSpPr>
          <p:nvPr>
            <p:ph idx="1"/>
          </p:nvPr>
        </p:nvSpPr>
        <p:spPr>
          <a:xfrm>
            <a:off x="838200" y="1606858"/>
            <a:ext cx="10515600" cy="4570105"/>
          </a:xfrm>
        </p:spPr>
        <p:txBody>
          <a:bodyPr/>
          <a:lstStyle/>
          <a:p>
            <a:r>
              <a:rPr lang="en-US" sz="2800" dirty="0"/>
              <a:t>Image Segmentation with Watershed Algorithm</a:t>
            </a:r>
          </a:p>
          <a:p>
            <a:r>
              <a:rPr lang="en-US" sz="2800" dirty="0"/>
              <a:t>Image Blurring/Smoothing using python</a:t>
            </a:r>
          </a:p>
          <a:p>
            <a:r>
              <a:rPr lang="en-US" sz="2800" dirty="0"/>
              <a:t>Morphological transformation</a:t>
            </a:r>
            <a:endParaRPr lang="en-US" dirty="0"/>
          </a:p>
          <a:p>
            <a:r>
              <a:rPr lang="en-US" sz="2800" dirty="0"/>
              <a:t>Assignment#1 Student Demo</a:t>
            </a:r>
          </a:p>
        </p:txBody>
      </p:sp>
      <p:sp>
        <p:nvSpPr>
          <p:cNvPr id="4" name="Slide Number Placeholder 3">
            <a:extLst>
              <a:ext uri="{FF2B5EF4-FFF2-40B4-BE49-F238E27FC236}">
                <a16:creationId xmlns:a16="http://schemas.microsoft.com/office/drawing/2014/main" id="{F17D1F23-9C93-956F-569C-D3D1F8C0E0B0}"/>
              </a:ext>
            </a:extLst>
          </p:cNvPr>
          <p:cNvSpPr>
            <a:spLocks noGrp="1"/>
          </p:cNvSpPr>
          <p:nvPr>
            <p:ph type="sldNum" sz="quarter" idx="12"/>
          </p:nvPr>
        </p:nvSpPr>
        <p:spPr/>
        <p:txBody>
          <a:bodyPr/>
          <a:lstStyle/>
          <a:p>
            <a:fld id="{B20BAE8A-BB5C-499D-956E-1AE79ABD6EE1}" type="slidenum">
              <a:rPr lang="en-CA" smtClean="0"/>
              <a:t>3</a:t>
            </a:fld>
            <a:endParaRPr lang="en-CA"/>
          </a:p>
        </p:txBody>
      </p:sp>
    </p:spTree>
    <p:extLst>
      <p:ext uri="{BB962C8B-B14F-4D97-AF65-F5344CB8AC3E}">
        <p14:creationId xmlns:p14="http://schemas.microsoft.com/office/powerpoint/2010/main" val="419011554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099E0-6030-52E1-B13C-444222DE84E4}"/>
              </a:ext>
            </a:extLst>
          </p:cNvPr>
          <p:cNvSpPr>
            <a:spLocks noGrp="1"/>
          </p:cNvSpPr>
          <p:nvPr>
            <p:ph type="title"/>
          </p:nvPr>
        </p:nvSpPr>
        <p:spPr>
          <a:xfrm>
            <a:off x="1113408" y="2611176"/>
            <a:ext cx="10515600" cy="1325563"/>
          </a:xfrm>
        </p:spPr>
        <p:txBody>
          <a:bodyPr/>
          <a:lstStyle/>
          <a:p>
            <a:pPr algn="ctr"/>
            <a:r>
              <a:rPr lang="en-CA" b="1" dirty="0"/>
              <a:t>Morphological transformation</a:t>
            </a:r>
          </a:p>
        </p:txBody>
      </p:sp>
      <p:sp>
        <p:nvSpPr>
          <p:cNvPr id="3" name="Slide Number Placeholder 2">
            <a:extLst>
              <a:ext uri="{FF2B5EF4-FFF2-40B4-BE49-F238E27FC236}">
                <a16:creationId xmlns:a16="http://schemas.microsoft.com/office/drawing/2014/main" id="{DBDD8BF2-7AB2-FF59-E366-D7165FA071D0}"/>
              </a:ext>
            </a:extLst>
          </p:cNvPr>
          <p:cNvSpPr>
            <a:spLocks noGrp="1"/>
          </p:cNvSpPr>
          <p:nvPr>
            <p:ph type="sldNum" sz="quarter" idx="12"/>
          </p:nvPr>
        </p:nvSpPr>
        <p:spPr/>
        <p:txBody>
          <a:bodyPr/>
          <a:lstStyle/>
          <a:p>
            <a:fld id="{B20BAE8A-BB5C-499D-956E-1AE79ABD6EE1}" type="slidenum">
              <a:rPr lang="en-CA" smtClean="0"/>
              <a:t>30</a:t>
            </a:fld>
            <a:endParaRPr lang="en-CA"/>
          </a:p>
        </p:txBody>
      </p:sp>
    </p:spTree>
    <p:extLst>
      <p:ext uri="{BB962C8B-B14F-4D97-AF65-F5344CB8AC3E}">
        <p14:creationId xmlns:p14="http://schemas.microsoft.com/office/powerpoint/2010/main" val="220909197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CD1BB8-1250-0276-78A1-738D2AED6CD4}"/>
              </a:ext>
            </a:extLst>
          </p:cNvPr>
          <p:cNvSpPr>
            <a:spLocks noGrp="1"/>
          </p:cNvSpPr>
          <p:nvPr>
            <p:ph type="title"/>
          </p:nvPr>
        </p:nvSpPr>
        <p:spPr>
          <a:xfrm>
            <a:off x="838200" y="365125"/>
            <a:ext cx="10515600" cy="700195"/>
          </a:xfrm>
        </p:spPr>
        <p:txBody>
          <a:bodyPr/>
          <a:lstStyle/>
          <a:p>
            <a:r>
              <a:rPr lang="en-CA" b="1" dirty="0"/>
              <a:t>Morphological transformation</a:t>
            </a:r>
          </a:p>
        </p:txBody>
      </p:sp>
      <p:sp>
        <p:nvSpPr>
          <p:cNvPr id="3" name="Slide Number Placeholder 2">
            <a:extLst>
              <a:ext uri="{FF2B5EF4-FFF2-40B4-BE49-F238E27FC236}">
                <a16:creationId xmlns:a16="http://schemas.microsoft.com/office/drawing/2014/main" id="{EC6A85B1-EE99-9E01-B81E-4F6C189578EE}"/>
              </a:ext>
            </a:extLst>
          </p:cNvPr>
          <p:cNvSpPr>
            <a:spLocks noGrp="1"/>
          </p:cNvSpPr>
          <p:nvPr>
            <p:ph type="sldNum" sz="quarter" idx="12"/>
          </p:nvPr>
        </p:nvSpPr>
        <p:spPr/>
        <p:txBody>
          <a:bodyPr/>
          <a:lstStyle/>
          <a:p>
            <a:fld id="{B20BAE8A-BB5C-499D-956E-1AE79ABD6EE1}" type="slidenum">
              <a:rPr lang="en-CA" smtClean="0"/>
              <a:t>31</a:t>
            </a:fld>
            <a:endParaRPr lang="en-CA"/>
          </a:p>
        </p:txBody>
      </p:sp>
      <p:sp>
        <p:nvSpPr>
          <p:cNvPr id="5" name="TextBox 4">
            <a:extLst>
              <a:ext uri="{FF2B5EF4-FFF2-40B4-BE49-F238E27FC236}">
                <a16:creationId xmlns:a16="http://schemas.microsoft.com/office/drawing/2014/main" id="{334B5424-55E9-0077-D814-BB5EAA8DCEDD}"/>
              </a:ext>
            </a:extLst>
          </p:cNvPr>
          <p:cNvSpPr txBox="1"/>
          <p:nvPr/>
        </p:nvSpPr>
        <p:spPr>
          <a:xfrm>
            <a:off x="838200" y="1127464"/>
            <a:ext cx="10773792" cy="646331"/>
          </a:xfrm>
          <a:prstGeom prst="rect">
            <a:avLst/>
          </a:prstGeom>
          <a:noFill/>
        </p:spPr>
        <p:txBody>
          <a:bodyPr wrap="square">
            <a:spAutoFit/>
          </a:bodyPr>
          <a:lstStyle/>
          <a:p>
            <a:pPr marL="285750" indent="-285750">
              <a:buFont typeface="Arial" panose="020B0604020202020204" pitchFamily="34" charset="0"/>
              <a:buChar char="•"/>
            </a:pPr>
            <a:r>
              <a:rPr lang="en-CA" dirty="0"/>
              <a:t>Morphological operations are simple transformations applied to binary or grayscale images. More specifically, we apply morphological operations to shapes and structures inside of images.</a:t>
            </a:r>
          </a:p>
        </p:txBody>
      </p:sp>
      <p:sp>
        <p:nvSpPr>
          <p:cNvPr id="7" name="TextBox 6">
            <a:extLst>
              <a:ext uri="{FF2B5EF4-FFF2-40B4-BE49-F238E27FC236}">
                <a16:creationId xmlns:a16="http://schemas.microsoft.com/office/drawing/2014/main" id="{7AFF0E35-5654-B121-DEE4-B1FE45E13E0F}"/>
              </a:ext>
            </a:extLst>
          </p:cNvPr>
          <p:cNvSpPr txBox="1"/>
          <p:nvPr/>
        </p:nvSpPr>
        <p:spPr>
          <a:xfrm>
            <a:off x="838199" y="1952165"/>
            <a:ext cx="10773791" cy="646331"/>
          </a:xfrm>
          <a:prstGeom prst="rect">
            <a:avLst/>
          </a:prstGeom>
          <a:noFill/>
        </p:spPr>
        <p:txBody>
          <a:bodyPr wrap="square">
            <a:spAutoFit/>
          </a:bodyPr>
          <a:lstStyle/>
          <a:p>
            <a:pPr marL="285750" indent="-285750">
              <a:buFont typeface="Arial" panose="020B0604020202020204" pitchFamily="34" charset="0"/>
              <a:buChar char="•"/>
            </a:pPr>
            <a:r>
              <a:rPr lang="en-CA" dirty="0"/>
              <a:t>We can use morphological operations to increase the size of objects in images as well as decrease them. We can also utilize morphological operations to close gaps between objects as well as open them.</a:t>
            </a:r>
          </a:p>
        </p:txBody>
      </p:sp>
      <p:sp>
        <p:nvSpPr>
          <p:cNvPr id="9" name="TextBox 8">
            <a:extLst>
              <a:ext uri="{FF2B5EF4-FFF2-40B4-BE49-F238E27FC236}">
                <a16:creationId xmlns:a16="http://schemas.microsoft.com/office/drawing/2014/main" id="{E09F508C-C057-1636-8475-DDF68EFD959F}"/>
              </a:ext>
            </a:extLst>
          </p:cNvPr>
          <p:cNvSpPr txBox="1"/>
          <p:nvPr/>
        </p:nvSpPr>
        <p:spPr>
          <a:xfrm>
            <a:off x="774575" y="2757266"/>
            <a:ext cx="10437921" cy="2308324"/>
          </a:xfrm>
          <a:prstGeom prst="rect">
            <a:avLst/>
          </a:prstGeom>
          <a:noFill/>
        </p:spPr>
        <p:txBody>
          <a:bodyPr wrap="square">
            <a:spAutoFit/>
          </a:bodyPr>
          <a:lstStyle/>
          <a:p>
            <a:pPr marL="285750" indent="-285750">
              <a:buFont typeface="Arial" panose="020B0604020202020204" pitchFamily="34" charset="0"/>
              <a:buChar char="•"/>
            </a:pPr>
            <a:r>
              <a:rPr lang="en-CA" dirty="0"/>
              <a:t>The common morphological operations include:</a:t>
            </a:r>
          </a:p>
          <a:p>
            <a:pPr lvl="3"/>
            <a:r>
              <a:rPr lang="en-CA" dirty="0"/>
              <a:t>Erosion</a:t>
            </a:r>
          </a:p>
          <a:p>
            <a:pPr lvl="3"/>
            <a:r>
              <a:rPr lang="en-CA" dirty="0"/>
              <a:t>Dilation</a:t>
            </a:r>
          </a:p>
          <a:p>
            <a:pPr lvl="3"/>
            <a:r>
              <a:rPr lang="en-CA" dirty="0"/>
              <a:t>Opening</a:t>
            </a:r>
          </a:p>
          <a:p>
            <a:pPr lvl="3"/>
            <a:r>
              <a:rPr lang="en-CA" dirty="0"/>
              <a:t>Closing</a:t>
            </a:r>
          </a:p>
          <a:p>
            <a:pPr lvl="3"/>
            <a:r>
              <a:rPr lang="en-CA" dirty="0"/>
              <a:t>Morphological gradient</a:t>
            </a:r>
          </a:p>
          <a:p>
            <a:pPr lvl="3"/>
            <a:r>
              <a:rPr lang="en-CA" dirty="0"/>
              <a:t>Black hat</a:t>
            </a:r>
          </a:p>
          <a:p>
            <a:pPr lvl="3"/>
            <a:r>
              <a:rPr lang="en-CA" dirty="0"/>
              <a:t>Top hat (also called “White hat”)</a:t>
            </a:r>
          </a:p>
        </p:txBody>
      </p:sp>
    </p:spTree>
    <p:extLst>
      <p:ext uri="{BB962C8B-B14F-4D97-AF65-F5344CB8AC3E}">
        <p14:creationId xmlns:p14="http://schemas.microsoft.com/office/powerpoint/2010/main" val="1745625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426998-6AA2-8611-C25D-2A2B639A14A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9500A09-021D-C249-B869-9CD05E0667FD}"/>
              </a:ext>
            </a:extLst>
          </p:cNvPr>
          <p:cNvSpPr>
            <a:spLocks noGrp="1"/>
          </p:cNvSpPr>
          <p:nvPr>
            <p:ph type="title"/>
          </p:nvPr>
        </p:nvSpPr>
        <p:spPr>
          <a:xfrm>
            <a:off x="838200" y="365125"/>
            <a:ext cx="10515600" cy="700195"/>
          </a:xfrm>
        </p:spPr>
        <p:txBody>
          <a:bodyPr/>
          <a:lstStyle/>
          <a:p>
            <a:r>
              <a:rPr lang="en-CA" b="1" dirty="0"/>
              <a:t>Morphological transformation</a:t>
            </a:r>
          </a:p>
        </p:txBody>
      </p:sp>
      <p:sp>
        <p:nvSpPr>
          <p:cNvPr id="3" name="Slide Number Placeholder 2">
            <a:extLst>
              <a:ext uri="{FF2B5EF4-FFF2-40B4-BE49-F238E27FC236}">
                <a16:creationId xmlns:a16="http://schemas.microsoft.com/office/drawing/2014/main" id="{F38F7237-F812-9BB3-9C8E-0850D8BFC624}"/>
              </a:ext>
            </a:extLst>
          </p:cNvPr>
          <p:cNvSpPr>
            <a:spLocks noGrp="1"/>
          </p:cNvSpPr>
          <p:nvPr>
            <p:ph type="sldNum" sz="quarter" idx="12"/>
          </p:nvPr>
        </p:nvSpPr>
        <p:spPr/>
        <p:txBody>
          <a:bodyPr/>
          <a:lstStyle/>
          <a:p>
            <a:fld id="{B20BAE8A-BB5C-499D-956E-1AE79ABD6EE1}" type="slidenum">
              <a:rPr lang="en-CA" smtClean="0"/>
              <a:t>32</a:t>
            </a:fld>
            <a:endParaRPr lang="en-CA"/>
          </a:p>
        </p:txBody>
      </p:sp>
      <p:sp>
        <p:nvSpPr>
          <p:cNvPr id="5" name="TextBox 4">
            <a:extLst>
              <a:ext uri="{FF2B5EF4-FFF2-40B4-BE49-F238E27FC236}">
                <a16:creationId xmlns:a16="http://schemas.microsoft.com/office/drawing/2014/main" id="{7A9F1573-0C8A-90D9-CFF1-80EC329B6A8E}"/>
              </a:ext>
            </a:extLst>
          </p:cNvPr>
          <p:cNvSpPr txBox="1"/>
          <p:nvPr/>
        </p:nvSpPr>
        <p:spPr>
          <a:xfrm>
            <a:off x="669523" y="1065320"/>
            <a:ext cx="10515599" cy="1477328"/>
          </a:xfrm>
          <a:prstGeom prst="rect">
            <a:avLst/>
          </a:prstGeom>
          <a:noFill/>
        </p:spPr>
        <p:txBody>
          <a:bodyPr wrap="square">
            <a:spAutoFit/>
          </a:bodyPr>
          <a:lstStyle/>
          <a:p>
            <a:pPr marL="285750" indent="-285750">
              <a:buFont typeface="Arial" panose="020B0604020202020204" pitchFamily="34" charset="0"/>
              <a:buChar char="•"/>
            </a:pPr>
            <a:r>
              <a:rPr lang="en-CA" dirty="0"/>
              <a:t>These image processing operations are applied to grayscale or binary images and are used for preprocessing for OCR algorithms, detecting barcodes, detecting license plates, and more.</a:t>
            </a:r>
          </a:p>
          <a:p>
            <a:endParaRPr lang="en-CA" dirty="0"/>
          </a:p>
          <a:p>
            <a:pPr marL="285750" indent="-285750">
              <a:buFont typeface="Arial" panose="020B0604020202020204" pitchFamily="34" charset="0"/>
              <a:buChar char="•"/>
            </a:pPr>
            <a:r>
              <a:rPr lang="en-CA" dirty="0"/>
              <a:t>And sometimes a clever use of morphological operations can allow you to avoid more complicated (and computationally expensive) machine learning and deep learning algorithms.</a:t>
            </a:r>
          </a:p>
        </p:txBody>
      </p:sp>
      <p:pic>
        <p:nvPicPr>
          <p:cNvPr id="7" name="Picture 6">
            <a:extLst>
              <a:ext uri="{FF2B5EF4-FFF2-40B4-BE49-F238E27FC236}">
                <a16:creationId xmlns:a16="http://schemas.microsoft.com/office/drawing/2014/main" id="{793EE9B8-C10D-B598-2002-2A6ABCEF1341}"/>
              </a:ext>
            </a:extLst>
          </p:cNvPr>
          <p:cNvPicPr>
            <a:picLocks noChangeAspect="1"/>
          </p:cNvPicPr>
          <p:nvPr/>
        </p:nvPicPr>
        <p:blipFill>
          <a:blip r:embed="rId2"/>
          <a:stretch>
            <a:fillRect/>
          </a:stretch>
        </p:blipFill>
        <p:spPr>
          <a:xfrm>
            <a:off x="3139149" y="2729943"/>
            <a:ext cx="5753903" cy="3991532"/>
          </a:xfrm>
          <a:prstGeom prst="rect">
            <a:avLst/>
          </a:prstGeom>
        </p:spPr>
      </p:pic>
    </p:spTree>
    <p:extLst>
      <p:ext uri="{BB962C8B-B14F-4D97-AF65-F5344CB8AC3E}">
        <p14:creationId xmlns:p14="http://schemas.microsoft.com/office/powerpoint/2010/main" val="3461801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B93CA1-9E15-C8B8-1218-EB783619118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CF501C5-0B68-0E64-5904-ACC4AC3D74B1}"/>
              </a:ext>
            </a:extLst>
          </p:cNvPr>
          <p:cNvSpPr>
            <a:spLocks noGrp="1"/>
          </p:cNvSpPr>
          <p:nvPr>
            <p:ph type="title"/>
          </p:nvPr>
        </p:nvSpPr>
        <p:spPr>
          <a:xfrm>
            <a:off x="838200" y="365125"/>
            <a:ext cx="10515600" cy="700195"/>
          </a:xfrm>
        </p:spPr>
        <p:txBody>
          <a:bodyPr/>
          <a:lstStyle/>
          <a:p>
            <a:r>
              <a:rPr lang="en-CA" b="1" dirty="0"/>
              <a:t>Morphological transformation</a:t>
            </a:r>
          </a:p>
        </p:txBody>
      </p:sp>
      <p:sp>
        <p:nvSpPr>
          <p:cNvPr id="3" name="Slide Number Placeholder 2">
            <a:extLst>
              <a:ext uri="{FF2B5EF4-FFF2-40B4-BE49-F238E27FC236}">
                <a16:creationId xmlns:a16="http://schemas.microsoft.com/office/drawing/2014/main" id="{1B10A4F3-E81D-3EF7-4E04-9877C69319B4}"/>
              </a:ext>
            </a:extLst>
          </p:cNvPr>
          <p:cNvSpPr>
            <a:spLocks noGrp="1"/>
          </p:cNvSpPr>
          <p:nvPr>
            <p:ph type="sldNum" sz="quarter" idx="12"/>
          </p:nvPr>
        </p:nvSpPr>
        <p:spPr/>
        <p:txBody>
          <a:bodyPr/>
          <a:lstStyle/>
          <a:p>
            <a:fld id="{B20BAE8A-BB5C-499D-956E-1AE79ABD6EE1}" type="slidenum">
              <a:rPr lang="en-CA" smtClean="0"/>
              <a:t>33</a:t>
            </a:fld>
            <a:endParaRPr lang="en-CA"/>
          </a:p>
        </p:txBody>
      </p:sp>
      <p:sp>
        <p:nvSpPr>
          <p:cNvPr id="5" name="TextBox 4">
            <a:extLst>
              <a:ext uri="{FF2B5EF4-FFF2-40B4-BE49-F238E27FC236}">
                <a16:creationId xmlns:a16="http://schemas.microsoft.com/office/drawing/2014/main" id="{AD63C86F-2801-471C-72EA-8E8AD973AB9D}"/>
              </a:ext>
            </a:extLst>
          </p:cNvPr>
          <p:cNvSpPr txBox="1"/>
          <p:nvPr/>
        </p:nvSpPr>
        <p:spPr>
          <a:xfrm>
            <a:off x="907742" y="1065320"/>
            <a:ext cx="6094520" cy="369332"/>
          </a:xfrm>
          <a:prstGeom prst="rect">
            <a:avLst/>
          </a:prstGeom>
          <a:noFill/>
        </p:spPr>
        <p:txBody>
          <a:bodyPr wrap="square">
            <a:spAutoFit/>
          </a:bodyPr>
          <a:lstStyle/>
          <a:p>
            <a:r>
              <a:rPr lang="en-CA" b="1" dirty="0"/>
              <a:t>1. Erosion</a:t>
            </a:r>
          </a:p>
        </p:txBody>
      </p:sp>
      <p:sp>
        <p:nvSpPr>
          <p:cNvPr id="7" name="TextBox 6">
            <a:extLst>
              <a:ext uri="{FF2B5EF4-FFF2-40B4-BE49-F238E27FC236}">
                <a16:creationId xmlns:a16="http://schemas.microsoft.com/office/drawing/2014/main" id="{BF0742CE-6B73-7A16-B283-60FF9F6430FD}"/>
              </a:ext>
            </a:extLst>
          </p:cNvPr>
          <p:cNvSpPr txBox="1"/>
          <p:nvPr/>
        </p:nvSpPr>
        <p:spPr>
          <a:xfrm>
            <a:off x="977283" y="1513616"/>
            <a:ext cx="10723485" cy="646331"/>
          </a:xfrm>
          <a:prstGeom prst="rect">
            <a:avLst/>
          </a:prstGeom>
          <a:noFill/>
        </p:spPr>
        <p:txBody>
          <a:bodyPr wrap="square">
            <a:spAutoFit/>
          </a:bodyPr>
          <a:lstStyle/>
          <a:p>
            <a:r>
              <a:rPr lang="en-CA" dirty="0"/>
              <a:t>An erosion in an image “erodes” the foreground object and makes it smaller. Simply put, pixels near the boundary of an object in an image will be discarded, “eroding” it away.</a:t>
            </a:r>
          </a:p>
        </p:txBody>
      </p:sp>
      <p:sp>
        <p:nvSpPr>
          <p:cNvPr id="9" name="TextBox 8">
            <a:extLst>
              <a:ext uri="{FF2B5EF4-FFF2-40B4-BE49-F238E27FC236}">
                <a16:creationId xmlns:a16="http://schemas.microsoft.com/office/drawing/2014/main" id="{364A1954-F147-FD42-AD40-778D21EEF903}"/>
              </a:ext>
            </a:extLst>
          </p:cNvPr>
          <p:cNvSpPr txBox="1"/>
          <p:nvPr/>
        </p:nvSpPr>
        <p:spPr>
          <a:xfrm>
            <a:off x="977282" y="2482062"/>
            <a:ext cx="10723485" cy="2031325"/>
          </a:xfrm>
          <a:prstGeom prst="rect">
            <a:avLst/>
          </a:prstGeom>
          <a:noFill/>
        </p:spPr>
        <p:txBody>
          <a:bodyPr wrap="square">
            <a:spAutoFit/>
          </a:bodyPr>
          <a:lstStyle/>
          <a:p>
            <a:r>
              <a:rPr lang="en-CA" dirty="0"/>
              <a:t>Erosion works by defining a structuring element and then sliding this structuring element from left-to-right and top-to-bottom across the input image.</a:t>
            </a:r>
          </a:p>
          <a:p>
            <a:endParaRPr lang="en-CA" dirty="0"/>
          </a:p>
          <a:p>
            <a:r>
              <a:rPr lang="en-CA" dirty="0"/>
              <a:t>A foreground pixel in the input image will be kept only if all pixels inside the structuring element are &gt; 0. Otherwise, the pixels are set to 0 (i.e., background).</a:t>
            </a:r>
          </a:p>
          <a:p>
            <a:endParaRPr lang="en-CA" dirty="0"/>
          </a:p>
          <a:p>
            <a:r>
              <a:rPr lang="en-CA" dirty="0"/>
              <a:t>Erosion is useful for removing small blobs in an image or disconnecting two connected objects.</a:t>
            </a:r>
          </a:p>
        </p:txBody>
      </p:sp>
      <p:sp>
        <p:nvSpPr>
          <p:cNvPr id="11" name="TextBox 10">
            <a:extLst>
              <a:ext uri="{FF2B5EF4-FFF2-40B4-BE49-F238E27FC236}">
                <a16:creationId xmlns:a16="http://schemas.microsoft.com/office/drawing/2014/main" id="{C0ACA8E6-C033-23FA-1772-188EC9E606B1}"/>
              </a:ext>
            </a:extLst>
          </p:cNvPr>
          <p:cNvSpPr txBox="1"/>
          <p:nvPr/>
        </p:nvSpPr>
        <p:spPr>
          <a:xfrm>
            <a:off x="977282" y="4650836"/>
            <a:ext cx="10446058" cy="369332"/>
          </a:xfrm>
          <a:prstGeom prst="rect">
            <a:avLst/>
          </a:prstGeom>
          <a:noFill/>
        </p:spPr>
        <p:txBody>
          <a:bodyPr wrap="square">
            <a:spAutoFit/>
          </a:bodyPr>
          <a:lstStyle/>
          <a:p>
            <a:r>
              <a:rPr lang="en-CA" dirty="0"/>
              <a:t>We can controls the number of times, or iterations, we are going to apply the erosion.</a:t>
            </a:r>
          </a:p>
        </p:txBody>
      </p:sp>
      <p:pic>
        <p:nvPicPr>
          <p:cNvPr id="13" name="Picture 12">
            <a:extLst>
              <a:ext uri="{FF2B5EF4-FFF2-40B4-BE49-F238E27FC236}">
                <a16:creationId xmlns:a16="http://schemas.microsoft.com/office/drawing/2014/main" id="{6FB91B7C-9D90-819F-4B7B-6BB195257A1D}"/>
              </a:ext>
            </a:extLst>
          </p:cNvPr>
          <p:cNvPicPr>
            <a:picLocks noChangeAspect="1"/>
          </p:cNvPicPr>
          <p:nvPr/>
        </p:nvPicPr>
        <p:blipFill>
          <a:blip r:embed="rId2"/>
          <a:stretch>
            <a:fillRect/>
          </a:stretch>
        </p:blipFill>
        <p:spPr>
          <a:xfrm>
            <a:off x="2146147" y="5036627"/>
            <a:ext cx="5715798" cy="1781424"/>
          </a:xfrm>
          <a:prstGeom prst="rect">
            <a:avLst/>
          </a:prstGeom>
        </p:spPr>
      </p:pic>
      <p:pic>
        <p:nvPicPr>
          <p:cNvPr id="15" name="Picture 14">
            <a:extLst>
              <a:ext uri="{FF2B5EF4-FFF2-40B4-BE49-F238E27FC236}">
                <a16:creationId xmlns:a16="http://schemas.microsoft.com/office/drawing/2014/main" id="{04AFE963-E037-1C38-A64D-D2A7C930D491}"/>
              </a:ext>
            </a:extLst>
          </p:cNvPr>
          <p:cNvPicPr>
            <a:picLocks noChangeAspect="1"/>
          </p:cNvPicPr>
          <p:nvPr/>
        </p:nvPicPr>
        <p:blipFill>
          <a:blip r:embed="rId3"/>
          <a:stretch>
            <a:fillRect/>
          </a:stretch>
        </p:blipFill>
        <p:spPr>
          <a:xfrm>
            <a:off x="7861945" y="4998522"/>
            <a:ext cx="2810267" cy="1819529"/>
          </a:xfrm>
          <a:prstGeom prst="rect">
            <a:avLst/>
          </a:prstGeom>
        </p:spPr>
      </p:pic>
    </p:spTree>
    <p:extLst>
      <p:ext uri="{BB962C8B-B14F-4D97-AF65-F5344CB8AC3E}">
        <p14:creationId xmlns:p14="http://schemas.microsoft.com/office/powerpoint/2010/main" val="2591392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C0FD8F-2D6F-08F1-E154-C6FBBDF8E90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2A3E7ED-7A65-D610-AF42-027913776A36}"/>
              </a:ext>
            </a:extLst>
          </p:cNvPr>
          <p:cNvSpPr>
            <a:spLocks noGrp="1"/>
          </p:cNvSpPr>
          <p:nvPr>
            <p:ph type="title"/>
          </p:nvPr>
        </p:nvSpPr>
        <p:spPr>
          <a:xfrm>
            <a:off x="838200" y="365125"/>
            <a:ext cx="10515600" cy="700195"/>
          </a:xfrm>
        </p:spPr>
        <p:txBody>
          <a:bodyPr/>
          <a:lstStyle/>
          <a:p>
            <a:r>
              <a:rPr lang="en-CA" b="1" dirty="0"/>
              <a:t>Morphological transformation</a:t>
            </a:r>
          </a:p>
        </p:txBody>
      </p:sp>
      <p:sp>
        <p:nvSpPr>
          <p:cNvPr id="3" name="Slide Number Placeholder 2">
            <a:extLst>
              <a:ext uri="{FF2B5EF4-FFF2-40B4-BE49-F238E27FC236}">
                <a16:creationId xmlns:a16="http://schemas.microsoft.com/office/drawing/2014/main" id="{5263C94F-E3FB-739F-8E76-59D0208DA8F3}"/>
              </a:ext>
            </a:extLst>
          </p:cNvPr>
          <p:cNvSpPr>
            <a:spLocks noGrp="1"/>
          </p:cNvSpPr>
          <p:nvPr>
            <p:ph type="sldNum" sz="quarter" idx="12"/>
          </p:nvPr>
        </p:nvSpPr>
        <p:spPr/>
        <p:txBody>
          <a:bodyPr/>
          <a:lstStyle/>
          <a:p>
            <a:fld id="{B20BAE8A-BB5C-499D-956E-1AE79ABD6EE1}" type="slidenum">
              <a:rPr lang="en-CA" smtClean="0"/>
              <a:t>34</a:t>
            </a:fld>
            <a:endParaRPr lang="en-CA"/>
          </a:p>
        </p:txBody>
      </p:sp>
      <p:sp>
        <p:nvSpPr>
          <p:cNvPr id="5" name="TextBox 4">
            <a:extLst>
              <a:ext uri="{FF2B5EF4-FFF2-40B4-BE49-F238E27FC236}">
                <a16:creationId xmlns:a16="http://schemas.microsoft.com/office/drawing/2014/main" id="{42449BC3-BD32-B354-91F6-E6CFAB411740}"/>
              </a:ext>
            </a:extLst>
          </p:cNvPr>
          <p:cNvSpPr txBox="1"/>
          <p:nvPr/>
        </p:nvSpPr>
        <p:spPr>
          <a:xfrm>
            <a:off x="907741" y="1065320"/>
            <a:ext cx="6094520" cy="369332"/>
          </a:xfrm>
          <a:prstGeom prst="rect">
            <a:avLst/>
          </a:prstGeom>
          <a:noFill/>
        </p:spPr>
        <p:txBody>
          <a:bodyPr wrap="square">
            <a:spAutoFit/>
          </a:bodyPr>
          <a:lstStyle/>
          <a:p>
            <a:r>
              <a:rPr lang="en-CA" b="1" dirty="0"/>
              <a:t>2. Dilation</a:t>
            </a:r>
          </a:p>
        </p:txBody>
      </p:sp>
      <p:sp>
        <p:nvSpPr>
          <p:cNvPr id="7" name="TextBox 6">
            <a:extLst>
              <a:ext uri="{FF2B5EF4-FFF2-40B4-BE49-F238E27FC236}">
                <a16:creationId xmlns:a16="http://schemas.microsoft.com/office/drawing/2014/main" id="{8305672E-3412-1AB3-B7F1-CB99C7A4E972}"/>
              </a:ext>
            </a:extLst>
          </p:cNvPr>
          <p:cNvSpPr txBox="1"/>
          <p:nvPr/>
        </p:nvSpPr>
        <p:spPr>
          <a:xfrm>
            <a:off x="907740" y="1550840"/>
            <a:ext cx="10515599" cy="2585323"/>
          </a:xfrm>
          <a:prstGeom prst="rect">
            <a:avLst/>
          </a:prstGeom>
          <a:noFill/>
        </p:spPr>
        <p:txBody>
          <a:bodyPr wrap="square">
            <a:spAutoFit/>
          </a:bodyPr>
          <a:lstStyle/>
          <a:p>
            <a:r>
              <a:rPr lang="en-CA" dirty="0"/>
              <a:t>The opposite of an erosion is a dilation.</a:t>
            </a:r>
          </a:p>
          <a:p>
            <a:endParaRPr lang="en-CA" dirty="0"/>
          </a:p>
          <a:p>
            <a:r>
              <a:rPr lang="en-CA" dirty="0"/>
              <a:t>Just like an erosion will eat away at the foreground pixels, a dilation will grow the foreground pixels.</a:t>
            </a:r>
          </a:p>
          <a:p>
            <a:endParaRPr lang="en-CA" dirty="0"/>
          </a:p>
          <a:p>
            <a:r>
              <a:rPr lang="en-CA" dirty="0"/>
              <a:t>Dilations increase the size of foreground objects and are especially useful for joining broken parts of an image together.</a:t>
            </a:r>
          </a:p>
          <a:p>
            <a:endParaRPr lang="en-CA" dirty="0"/>
          </a:p>
          <a:p>
            <a:r>
              <a:rPr lang="en-CA" dirty="0"/>
              <a:t>Dilations, just as an erosion, also utilize structuring elements — a center pixel p of the structuring element is set to white if ANY pixel in the structuring element is &gt; 0.</a:t>
            </a:r>
          </a:p>
        </p:txBody>
      </p:sp>
      <p:pic>
        <p:nvPicPr>
          <p:cNvPr id="9" name="Picture 8">
            <a:extLst>
              <a:ext uri="{FF2B5EF4-FFF2-40B4-BE49-F238E27FC236}">
                <a16:creationId xmlns:a16="http://schemas.microsoft.com/office/drawing/2014/main" id="{FA142ADC-EDCF-110B-A9B2-BA6D400E15A3}"/>
              </a:ext>
            </a:extLst>
          </p:cNvPr>
          <p:cNvPicPr>
            <a:picLocks noChangeAspect="1"/>
          </p:cNvPicPr>
          <p:nvPr/>
        </p:nvPicPr>
        <p:blipFill>
          <a:blip r:embed="rId2"/>
          <a:stretch>
            <a:fillRect/>
          </a:stretch>
        </p:blipFill>
        <p:spPr>
          <a:xfrm>
            <a:off x="1981586" y="4383106"/>
            <a:ext cx="5725324" cy="1848108"/>
          </a:xfrm>
          <a:prstGeom prst="rect">
            <a:avLst/>
          </a:prstGeom>
        </p:spPr>
      </p:pic>
      <p:pic>
        <p:nvPicPr>
          <p:cNvPr id="11" name="Picture 10">
            <a:extLst>
              <a:ext uri="{FF2B5EF4-FFF2-40B4-BE49-F238E27FC236}">
                <a16:creationId xmlns:a16="http://schemas.microsoft.com/office/drawing/2014/main" id="{A0DB0DE1-F318-090A-9FC9-2C6381EB1A0F}"/>
              </a:ext>
            </a:extLst>
          </p:cNvPr>
          <p:cNvPicPr>
            <a:picLocks noChangeAspect="1"/>
          </p:cNvPicPr>
          <p:nvPr/>
        </p:nvPicPr>
        <p:blipFill>
          <a:blip r:embed="rId3"/>
          <a:stretch>
            <a:fillRect/>
          </a:stretch>
        </p:blipFill>
        <p:spPr>
          <a:xfrm>
            <a:off x="7639550" y="4425974"/>
            <a:ext cx="2772162" cy="1762371"/>
          </a:xfrm>
          <a:prstGeom prst="rect">
            <a:avLst/>
          </a:prstGeom>
        </p:spPr>
      </p:pic>
    </p:spTree>
    <p:extLst>
      <p:ext uri="{BB962C8B-B14F-4D97-AF65-F5344CB8AC3E}">
        <p14:creationId xmlns:p14="http://schemas.microsoft.com/office/powerpoint/2010/main" val="1883707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6367ED-CE50-29B7-16C4-E3A2E6DE3CD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358B43B-2A77-7B4F-A56A-B1C8F1672CDA}"/>
              </a:ext>
            </a:extLst>
          </p:cNvPr>
          <p:cNvSpPr>
            <a:spLocks noGrp="1"/>
          </p:cNvSpPr>
          <p:nvPr>
            <p:ph type="title"/>
          </p:nvPr>
        </p:nvSpPr>
        <p:spPr>
          <a:xfrm>
            <a:off x="838200" y="365125"/>
            <a:ext cx="10515600" cy="700195"/>
          </a:xfrm>
        </p:spPr>
        <p:txBody>
          <a:bodyPr/>
          <a:lstStyle/>
          <a:p>
            <a:r>
              <a:rPr lang="en-CA" b="1" dirty="0"/>
              <a:t>Morphological transformation</a:t>
            </a:r>
          </a:p>
        </p:txBody>
      </p:sp>
      <p:sp>
        <p:nvSpPr>
          <p:cNvPr id="3" name="Slide Number Placeholder 2">
            <a:extLst>
              <a:ext uri="{FF2B5EF4-FFF2-40B4-BE49-F238E27FC236}">
                <a16:creationId xmlns:a16="http://schemas.microsoft.com/office/drawing/2014/main" id="{99401D7C-3792-70FE-B844-AAD5880D9E63}"/>
              </a:ext>
            </a:extLst>
          </p:cNvPr>
          <p:cNvSpPr>
            <a:spLocks noGrp="1"/>
          </p:cNvSpPr>
          <p:nvPr>
            <p:ph type="sldNum" sz="quarter" idx="12"/>
          </p:nvPr>
        </p:nvSpPr>
        <p:spPr/>
        <p:txBody>
          <a:bodyPr/>
          <a:lstStyle/>
          <a:p>
            <a:fld id="{B20BAE8A-BB5C-499D-956E-1AE79ABD6EE1}" type="slidenum">
              <a:rPr lang="en-CA" smtClean="0"/>
              <a:t>35</a:t>
            </a:fld>
            <a:endParaRPr lang="en-CA"/>
          </a:p>
        </p:txBody>
      </p:sp>
      <p:sp>
        <p:nvSpPr>
          <p:cNvPr id="5" name="TextBox 4">
            <a:extLst>
              <a:ext uri="{FF2B5EF4-FFF2-40B4-BE49-F238E27FC236}">
                <a16:creationId xmlns:a16="http://schemas.microsoft.com/office/drawing/2014/main" id="{2AF297AB-C410-E881-0732-0655116E434F}"/>
              </a:ext>
            </a:extLst>
          </p:cNvPr>
          <p:cNvSpPr txBox="1"/>
          <p:nvPr/>
        </p:nvSpPr>
        <p:spPr>
          <a:xfrm>
            <a:off x="838200" y="1065320"/>
            <a:ext cx="6094520" cy="369332"/>
          </a:xfrm>
          <a:prstGeom prst="rect">
            <a:avLst/>
          </a:prstGeom>
          <a:noFill/>
        </p:spPr>
        <p:txBody>
          <a:bodyPr wrap="square">
            <a:spAutoFit/>
          </a:bodyPr>
          <a:lstStyle/>
          <a:p>
            <a:r>
              <a:rPr lang="en-CA" b="1" dirty="0"/>
              <a:t>3. Opening</a:t>
            </a:r>
          </a:p>
        </p:txBody>
      </p:sp>
      <p:sp>
        <p:nvSpPr>
          <p:cNvPr id="7" name="TextBox 6">
            <a:extLst>
              <a:ext uri="{FF2B5EF4-FFF2-40B4-BE49-F238E27FC236}">
                <a16:creationId xmlns:a16="http://schemas.microsoft.com/office/drawing/2014/main" id="{374ACEE3-B5D8-550E-B0B8-D43D3389AEF2}"/>
              </a:ext>
            </a:extLst>
          </p:cNvPr>
          <p:cNvSpPr txBox="1"/>
          <p:nvPr/>
        </p:nvSpPr>
        <p:spPr>
          <a:xfrm>
            <a:off x="838199" y="1516274"/>
            <a:ext cx="10303276" cy="1200329"/>
          </a:xfrm>
          <a:prstGeom prst="rect">
            <a:avLst/>
          </a:prstGeom>
          <a:noFill/>
        </p:spPr>
        <p:txBody>
          <a:bodyPr wrap="square">
            <a:spAutoFit/>
          </a:bodyPr>
          <a:lstStyle/>
          <a:p>
            <a:r>
              <a:rPr lang="en-CA" dirty="0"/>
              <a:t>An opening is an erosion followed by a dilation.</a:t>
            </a:r>
          </a:p>
          <a:p>
            <a:endParaRPr lang="en-CA" dirty="0"/>
          </a:p>
          <a:p>
            <a:r>
              <a:rPr lang="en-CA" dirty="0"/>
              <a:t>Performing an opening operation allows us to remove small blobs from an image: first an erosion is applied to remove the small blobs, then a dilation is applied to regrow the size of the original object.</a:t>
            </a:r>
          </a:p>
        </p:txBody>
      </p:sp>
      <p:pic>
        <p:nvPicPr>
          <p:cNvPr id="17" name="Picture 16">
            <a:extLst>
              <a:ext uri="{FF2B5EF4-FFF2-40B4-BE49-F238E27FC236}">
                <a16:creationId xmlns:a16="http://schemas.microsoft.com/office/drawing/2014/main" id="{AA16FE17-5A3F-500F-CA57-DE54CB1165C5}"/>
              </a:ext>
            </a:extLst>
          </p:cNvPr>
          <p:cNvPicPr>
            <a:picLocks noChangeAspect="1"/>
          </p:cNvPicPr>
          <p:nvPr/>
        </p:nvPicPr>
        <p:blipFill>
          <a:blip r:embed="rId2"/>
          <a:stretch>
            <a:fillRect/>
          </a:stretch>
        </p:blipFill>
        <p:spPr>
          <a:xfrm>
            <a:off x="4707732" y="3036735"/>
            <a:ext cx="2314898" cy="1743318"/>
          </a:xfrm>
          <a:prstGeom prst="rect">
            <a:avLst/>
          </a:prstGeom>
        </p:spPr>
      </p:pic>
    </p:spTree>
    <p:extLst>
      <p:ext uri="{BB962C8B-B14F-4D97-AF65-F5344CB8AC3E}">
        <p14:creationId xmlns:p14="http://schemas.microsoft.com/office/powerpoint/2010/main" val="372950306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E8C7FB-5F93-31AC-3887-62BCEB67897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D1169D2-C616-976E-CAEA-8BB5F6878108}"/>
              </a:ext>
            </a:extLst>
          </p:cNvPr>
          <p:cNvSpPr>
            <a:spLocks noGrp="1"/>
          </p:cNvSpPr>
          <p:nvPr>
            <p:ph type="title"/>
          </p:nvPr>
        </p:nvSpPr>
        <p:spPr>
          <a:xfrm>
            <a:off x="838200" y="365125"/>
            <a:ext cx="10515600" cy="700195"/>
          </a:xfrm>
        </p:spPr>
        <p:txBody>
          <a:bodyPr/>
          <a:lstStyle/>
          <a:p>
            <a:r>
              <a:rPr lang="en-CA" b="1" dirty="0"/>
              <a:t>Morphological transformation</a:t>
            </a:r>
          </a:p>
        </p:txBody>
      </p:sp>
      <p:sp>
        <p:nvSpPr>
          <p:cNvPr id="3" name="Slide Number Placeholder 2">
            <a:extLst>
              <a:ext uri="{FF2B5EF4-FFF2-40B4-BE49-F238E27FC236}">
                <a16:creationId xmlns:a16="http://schemas.microsoft.com/office/drawing/2014/main" id="{D67B4B6B-E967-E4DA-CEF5-CD343C32E2F6}"/>
              </a:ext>
            </a:extLst>
          </p:cNvPr>
          <p:cNvSpPr>
            <a:spLocks noGrp="1"/>
          </p:cNvSpPr>
          <p:nvPr>
            <p:ph type="sldNum" sz="quarter" idx="12"/>
          </p:nvPr>
        </p:nvSpPr>
        <p:spPr/>
        <p:txBody>
          <a:bodyPr/>
          <a:lstStyle/>
          <a:p>
            <a:fld id="{B20BAE8A-BB5C-499D-956E-1AE79ABD6EE1}" type="slidenum">
              <a:rPr lang="en-CA" smtClean="0"/>
              <a:t>36</a:t>
            </a:fld>
            <a:endParaRPr lang="en-CA"/>
          </a:p>
        </p:txBody>
      </p:sp>
      <p:sp>
        <p:nvSpPr>
          <p:cNvPr id="9" name="TextBox 8">
            <a:extLst>
              <a:ext uri="{FF2B5EF4-FFF2-40B4-BE49-F238E27FC236}">
                <a16:creationId xmlns:a16="http://schemas.microsoft.com/office/drawing/2014/main" id="{387A14E6-272C-AF5F-C55C-FE2A6E8AF06A}"/>
              </a:ext>
            </a:extLst>
          </p:cNvPr>
          <p:cNvSpPr txBox="1"/>
          <p:nvPr/>
        </p:nvSpPr>
        <p:spPr>
          <a:xfrm>
            <a:off x="909221" y="1146942"/>
            <a:ext cx="6094520" cy="369332"/>
          </a:xfrm>
          <a:prstGeom prst="rect">
            <a:avLst/>
          </a:prstGeom>
          <a:noFill/>
        </p:spPr>
        <p:txBody>
          <a:bodyPr wrap="square">
            <a:spAutoFit/>
          </a:bodyPr>
          <a:lstStyle/>
          <a:p>
            <a:r>
              <a:rPr lang="en-CA" b="1" dirty="0"/>
              <a:t>4. Closing</a:t>
            </a:r>
          </a:p>
        </p:txBody>
      </p:sp>
      <p:sp>
        <p:nvSpPr>
          <p:cNvPr id="11" name="TextBox 10">
            <a:extLst>
              <a:ext uri="{FF2B5EF4-FFF2-40B4-BE49-F238E27FC236}">
                <a16:creationId xmlns:a16="http://schemas.microsoft.com/office/drawing/2014/main" id="{A2E719AC-2DD9-F2F4-05CC-C112DB9108F6}"/>
              </a:ext>
            </a:extLst>
          </p:cNvPr>
          <p:cNvSpPr txBox="1"/>
          <p:nvPr/>
        </p:nvSpPr>
        <p:spPr>
          <a:xfrm>
            <a:off x="904412" y="1603246"/>
            <a:ext cx="10383175" cy="1200329"/>
          </a:xfrm>
          <a:prstGeom prst="rect">
            <a:avLst/>
          </a:prstGeom>
          <a:noFill/>
        </p:spPr>
        <p:txBody>
          <a:bodyPr wrap="square">
            <a:spAutoFit/>
          </a:bodyPr>
          <a:lstStyle/>
          <a:p>
            <a:r>
              <a:rPr lang="en-CA" dirty="0"/>
              <a:t>The exact opposite to an opening would be a closing. A closing is a dilation followed by an erosion.</a:t>
            </a:r>
          </a:p>
          <a:p>
            <a:endParaRPr lang="en-CA" dirty="0"/>
          </a:p>
          <a:p>
            <a:r>
              <a:rPr lang="en-CA" dirty="0"/>
              <a:t>As the name suggests, a closing is used to close holes inside of objects or for connecting components together.</a:t>
            </a:r>
          </a:p>
        </p:txBody>
      </p:sp>
      <p:pic>
        <p:nvPicPr>
          <p:cNvPr id="19" name="Picture 18">
            <a:extLst>
              <a:ext uri="{FF2B5EF4-FFF2-40B4-BE49-F238E27FC236}">
                <a16:creationId xmlns:a16="http://schemas.microsoft.com/office/drawing/2014/main" id="{0A6099F3-3ED2-DF3A-D032-FD08AC1B5AC8}"/>
              </a:ext>
            </a:extLst>
          </p:cNvPr>
          <p:cNvPicPr>
            <a:picLocks noChangeAspect="1"/>
          </p:cNvPicPr>
          <p:nvPr/>
        </p:nvPicPr>
        <p:blipFill>
          <a:blip r:embed="rId2"/>
          <a:stretch>
            <a:fillRect/>
          </a:stretch>
        </p:blipFill>
        <p:spPr>
          <a:xfrm>
            <a:off x="4726948" y="2798514"/>
            <a:ext cx="2276793" cy="1743318"/>
          </a:xfrm>
          <a:prstGeom prst="rect">
            <a:avLst/>
          </a:prstGeom>
        </p:spPr>
      </p:pic>
    </p:spTree>
    <p:extLst>
      <p:ext uri="{BB962C8B-B14F-4D97-AF65-F5344CB8AC3E}">
        <p14:creationId xmlns:p14="http://schemas.microsoft.com/office/powerpoint/2010/main" val="261653259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C5BE13-E32E-8B44-CC3C-9529DD71427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52E054E-77BD-9215-1412-28798BB584C3}"/>
              </a:ext>
            </a:extLst>
          </p:cNvPr>
          <p:cNvSpPr>
            <a:spLocks noGrp="1"/>
          </p:cNvSpPr>
          <p:nvPr>
            <p:ph type="title"/>
          </p:nvPr>
        </p:nvSpPr>
        <p:spPr>
          <a:xfrm>
            <a:off x="838200" y="365125"/>
            <a:ext cx="10515600" cy="700195"/>
          </a:xfrm>
        </p:spPr>
        <p:txBody>
          <a:bodyPr/>
          <a:lstStyle/>
          <a:p>
            <a:r>
              <a:rPr lang="en-CA" b="1" dirty="0"/>
              <a:t>Morphological transformation</a:t>
            </a:r>
          </a:p>
        </p:txBody>
      </p:sp>
      <p:sp>
        <p:nvSpPr>
          <p:cNvPr id="3" name="Slide Number Placeholder 2">
            <a:extLst>
              <a:ext uri="{FF2B5EF4-FFF2-40B4-BE49-F238E27FC236}">
                <a16:creationId xmlns:a16="http://schemas.microsoft.com/office/drawing/2014/main" id="{E7287FFF-C8E4-0F1B-34D2-367A6CE5AF26}"/>
              </a:ext>
            </a:extLst>
          </p:cNvPr>
          <p:cNvSpPr>
            <a:spLocks noGrp="1"/>
          </p:cNvSpPr>
          <p:nvPr>
            <p:ph type="sldNum" sz="quarter" idx="12"/>
          </p:nvPr>
        </p:nvSpPr>
        <p:spPr/>
        <p:txBody>
          <a:bodyPr/>
          <a:lstStyle/>
          <a:p>
            <a:fld id="{B20BAE8A-BB5C-499D-956E-1AE79ABD6EE1}" type="slidenum">
              <a:rPr lang="en-CA" smtClean="0"/>
              <a:t>37</a:t>
            </a:fld>
            <a:endParaRPr lang="en-CA"/>
          </a:p>
        </p:txBody>
      </p:sp>
      <p:sp>
        <p:nvSpPr>
          <p:cNvPr id="13" name="TextBox 12">
            <a:extLst>
              <a:ext uri="{FF2B5EF4-FFF2-40B4-BE49-F238E27FC236}">
                <a16:creationId xmlns:a16="http://schemas.microsoft.com/office/drawing/2014/main" id="{2849D2D7-039C-CE73-FF96-198D4768C484}"/>
              </a:ext>
            </a:extLst>
          </p:cNvPr>
          <p:cNvSpPr txBox="1"/>
          <p:nvPr/>
        </p:nvSpPr>
        <p:spPr>
          <a:xfrm>
            <a:off x="838199" y="1237531"/>
            <a:ext cx="6094520" cy="369332"/>
          </a:xfrm>
          <a:prstGeom prst="rect">
            <a:avLst/>
          </a:prstGeom>
          <a:noFill/>
        </p:spPr>
        <p:txBody>
          <a:bodyPr wrap="square">
            <a:spAutoFit/>
          </a:bodyPr>
          <a:lstStyle/>
          <a:p>
            <a:r>
              <a:rPr lang="en-CA" b="1" dirty="0"/>
              <a:t>5</a:t>
            </a:r>
            <a:r>
              <a:rPr lang="en-CA" dirty="0"/>
              <a:t>. </a:t>
            </a:r>
            <a:r>
              <a:rPr lang="en-CA" b="1" dirty="0"/>
              <a:t>Morphological gradient</a:t>
            </a:r>
          </a:p>
        </p:txBody>
      </p:sp>
      <p:sp>
        <p:nvSpPr>
          <p:cNvPr id="15" name="TextBox 14">
            <a:extLst>
              <a:ext uri="{FF2B5EF4-FFF2-40B4-BE49-F238E27FC236}">
                <a16:creationId xmlns:a16="http://schemas.microsoft.com/office/drawing/2014/main" id="{428904C9-920D-9F33-D3D5-C498A169FC4F}"/>
              </a:ext>
            </a:extLst>
          </p:cNvPr>
          <p:cNvSpPr txBox="1"/>
          <p:nvPr/>
        </p:nvSpPr>
        <p:spPr>
          <a:xfrm>
            <a:off x="838199" y="1690200"/>
            <a:ext cx="10658384" cy="646331"/>
          </a:xfrm>
          <a:prstGeom prst="rect">
            <a:avLst/>
          </a:prstGeom>
          <a:noFill/>
        </p:spPr>
        <p:txBody>
          <a:bodyPr wrap="square">
            <a:spAutoFit/>
          </a:bodyPr>
          <a:lstStyle/>
          <a:p>
            <a:r>
              <a:rPr lang="en-CA" dirty="0"/>
              <a:t>A morphological gradient is the difference between a dilation and erosion. It is useful for determining the outline of a particular object of an image.</a:t>
            </a:r>
          </a:p>
        </p:txBody>
      </p:sp>
      <p:pic>
        <p:nvPicPr>
          <p:cNvPr id="5" name="Picture 4">
            <a:extLst>
              <a:ext uri="{FF2B5EF4-FFF2-40B4-BE49-F238E27FC236}">
                <a16:creationId xmlns:a16="http://schemas.microsoft.com/office/drawing/2014/main" id="{F47F7C94-CDA3-DAC8-D3BA-1F526FEC788D}"/>
              </a:ext>
            </a:extLst>
          </p:cNvPr>
          <p:cNvPicPr>
            <a:picLocks noChangeAspect="1"/>
          </p:cNvPicPr>
          <p:nvPr/>
        </p:nvPicPr>
        <p:blipFill>
          <a:blip r:embed="rId2"/>
          <a:stretch>
            <a:fillRect/>
          </a:stretch>
        </p:blipFill>
        <p:spPr>
          <a:xfrm>
            <a:off x="4420180" y="2419868"/>
            <a:ext cx="2286319" cy="1705213"/>
          </a:xfrm>
          <a:prstGeom prst="rect">
            <a:avLst/>
          </a:prstGeom>
        </p:spPr>
      </p:pic>
    </p:spTree>
    <p:extLst>
      <p:ext uri="{BB962C8B-B14F-4D97-AF65-F5344CB8AC3E}">
        <p14:creationId xmlns:p14="http://schemas.microsoft.com/office/powerpoint/2010/main" val="385135955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A9E9AA-86CA-2292-F364-6497D170A1C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2FA0B65-FB0D-08FB-4E8A-1A28773D18AB}"/>
              </a:ext>
            </a:extLst>
          </p:cNvPr>
          <p:cNvSpPr>
            <a:spLocks noGrp="1"/>
          </p:cNvSpPr>
          <p:nvPr>
            <p:ph type="title"/>
          </p:nvPr>
        </p:nvSpPr>
        <p:spPr>
          <a:xfrm>
            <a:off x="838200" y="365125"/>
            <a:ext cx="10515600" cy="700195"/>
          </a:xfrm>
        </p:spPr>
        <p:txBody>
          <a:bodyPr/>
          <a:lstStyle/>
          <a:p>
            <a:r>
              <a:rPr lang="en-CA" b="1" dirty="0"/>
              <a:t>Morphological transformation</a:t>
            </a:r>
          </a:p>
        </p:txBody>
      </p:sp>
      <p:sp>
        <p:nvSpPr>
          <p:cNvPr id="3" name="Slide Number Placeholder 2">
            <a:extLst>
              <a:ext uri="{FF2B5EF4-FFF2-40B4-BE49-F238E27FC236}">
                <a16:creationId xmlns:a16="http://schemas.microsoft.com/office/drawing/2014/main" id="{FBE3E1D2-67BC-D90E-97E3-700A9308C502}"/>
              </a:ext>
            </a:extLst>
          </p:cNvPr>
          <p:cNvSpPr>
            <a:spLocks noGrp="1"/>
          </p:cNvSpPr>
          <p:nvPr>
            <p:ph type="sldNum" sz="quarter" idx="12"/>
          </p:nvPr>
        </p:nvSpPr>
        <p:spPr/>
        <p:txBody>
          <a:bodyPr/>
          <a:lstStyle/>
          <a:p>
            <a:fld id="{B20BAE8A-BB5C-499D-956E-1AE79ABD6EE1}" type="slidenum">
              <a:rPr lang="en-CA" smtClean="0"/>
              <a:t>38</a:t>
            </a:fld>
            <a:endParaRPr lang="en-CA"/>
          </a:p>
        </p:txBody>
      </p:sp>
      <p:sp>
        <p:nvSpPr>
          <p:cNvPr id="5" name="TextBox 4">
            <a:extLst>
              <a:ext uri="{FF2B5EF4-FFF2-40B4-BE49-F238E27FC236}">
                <a16:creationId xmlns:a16="http://schemas.microsoft.com/office/drawing/2014/main" id="{6E1E1608-EB38-B749-3DAE-70DAFDFCC09E}"/>
              </a:ext>
            </a:extLst>
          </p:cNvPr>
          <p:cNvSpPr txBox="1"/>
          <p:nvPr/>
        </p:nvSpPr>
        <p:spPr>
          <a:xfrm>
            <a:off x="838200" y="1550425"/>
            <a:ext cx="10579964" cy="1754326"/>
          </a:xfrm>
          <a:prstGeom prst="rect">
            <a:avLst/>
          </a:prstGeom>
          <a:noFill/>
        </p:spPr>
        <p:txBody>
          <a:bodyPr wrap="square">
            <a:spAutoFit/>
          </a:bodyPr>
          <a:lstStyle/>
          <a:p>
            <a:pPr marL="285750" indent="-285750">
              <a:buFont typeface="Arial" panose="020B0604020202020204" pitchFamily="34" charset="0"/>
              <a:buChar char="•"/>
            </a:pPr>
            <a:r>
              <a:rPr lang="en-CA" dirty="0"/>
              <a:t>A top hat (also known as a white hat) morphological operation is the difference between the original (grayscale/single channel) input image and the opening.</a:t>
            </a:r>
          </a:p>
          <a:p>
            <a:pPr marL="285750" indent="-285750">
              <a:buFont typeface="Arial" panose="020B0604020202020204" pitchFamily="34" charset="0"/>
              <a:buChar char="•"/>
            </a:pPr>
            <a:r>
              <a:rPr lang="en-CA" dirty="0"/>
              <a:t>A top hat operation is used to reveal bright regions of an image on dark backgrounds.</a:t>
            </a:r>
          </a:p>
          <a:p>
            <a:pPr marL="285750" indent="-285750">
              <a:buFont typeface="Arial" panose="020B0604020202020204" pitchFamily="34" charset="0"/>
              <a:buChar char="•"/>
            </a:pPr>
            <a:r>
              <a:rPr lang="en-CA" dirty="0"/>
              <a:t>Up until this point we have only applied morphological operations to binary images. But we can also apply morphological operations to grayscale images as well. In fact, both the top hat/white hat and the black hat operators are more suited for grayscale images rather than binary ones.</a:t>
            </a:r>
          </a:p>
        </p:txBody>
      </p:sp>
      <p:sp>
        <p:nvSpPr>
          <p:cNvPr id="7" name="TextBox 6">
            <a:extLst>
              <a:ext uri="{FF2B5EF4-FFF2-40B4-BE49-F238E27FC236}">
                <a16:creationId xmlns:a16="http://schemas.microsoft.com/office/drawing/2014/main" id="{DA3DB8C0-BE10-C3CB-A92C-D6C5F7CD48E0}"/>
              </a:ext>
            </a:extLst>
          </p:cNvPr>
          <p:cNvSpPr txBox="1"/>
          <p:nvPr/>
        </p:nvSpPr>
        <p:spPr>
          <a:xfrm>
            <a:off x="838200" y="1181093"/>
            <a:ext cx="6094520" cy="369332"/>
          </a:xfrm>
          <a:prstGeom prst="rect">
            <a:avLst/>
          </a:prstGeom>
          <a:noFill/>
        </p:spPr>
        <p:txBody>
          <a:bodyPr wrap="square">
            <a:spAutoFit/>
          </a:bodyPr>
          <a:lstStyle/>
          <a:p>
            <a:r>
              <a:rPr lang="en-CA" b="1" dirty="0"/>
              <a:t>6. Top hat/white hat and black hat</a:t>
            </a:r>
          </a:p>
        </p:txBody>
      </p:sp>
      <p:pic>
        <p:nvPicPr>
          <p:cNvPr id="9" name="Picture 8">
            <a:extLst>
              <a:ext uri="{FF2B5EF4-FFF2-40B4-BE49-F238E27FC236}">
                <a16:creationId xmlns:a16="http://schemas.microsoft.com/office/drawing/2014/main" id="{7F8DC4A8-E9A1-19AA-F3B1-EBAD24D8887E}"/>
              </a:ext>
            </a:extLst>
          </p:cNvPr>
          <p:cNvPicPr>
            <a:picLocks noChangeAspect="1"/>
          </p:cNvPicPr>
          <p:nvPr/>
        </p:nvPicPr>
        <p:blipFill>
          <a:blip r:embed="rId2"/>
          <a:stretch>
            <a:fillRect/>
          </a:stretch>
        </p:blipFill>
        <p:spPr>
          <a:xfrm>
            <a:off x="138535" y="3304751"/>
            <a:ext cx="6535062" cy="3381847"/>
          </a:xfrm>
          <a:prstGeom prst="rect">
            <a:avLst/>
          </a:prstGeom>
        </p:spPr>
      </p:pic>
      <p:sp>
        <p:nvSpPr>
          <p:cNvPr id="11" name="TextBox 10">
            <a:extLst>
              <a:ext uri="{FF2B5EF4-FFF2-40B4-BE49-F238E27FC236}">
                <a16:creationId xmlns:a16="http://schemas.microsoft.com/office/drawing/2014/main" id="{75E6CC46-0A9C-4540-FD15-4D30151E55DE}"/>
              </a:ext>
            </a:extLst>
          </p:cNvPr>
          <p:cNvSpPr txBox="1"/>
          <p:nvPr/>
        </p:nvSpPr>
        <p:spPr>
          <a:xfrm>
            <a:off x="6737961" y="3298093"/>
            <a:ext cx="4680203" cy="3416320"/>
          </a:xfrm>
          <a:prstGeom prst="rect">
            <a:avLst/>
          </a:prstGeom>
          <a:noFill/>
        </p:spPr>
        <p:txBody>
          <a:bodyPr wrap="square">
            <a:spAutoFit/>
          </a:bodyPr>
          <a:lstStyle/>
          <a:p>
            <a:pPr marL="285750" indent="-285750">
              <a:buFont typeface="Arial" panose="020B0604020202020204" pitchFamily="34" charset="0"/>
              <a:buChar char="•"/>
            </a:pPr>
            <a:r>
              <a:rPr lang="en-CA" dirty="0"/>
              <a:t>Notice how the right (i.e., the top hat/white hat) regions that are light against a dark background are clearly displayed — in this case, we can clearly see that the license plate region of the car has been revealed.</a:t>
            </a:r>
          </a:p>
          <a:p>
            <a:pPr marL="285750" indent="-285750">
              <a:buFont typeface="Arial" panose="020B0604020202020204" pitchFamily="34" charset="0"/>
              <a:buChar char="•"/>
            </a:pPr>
            <a:r>
              <a:rPr lang="en-CA" dirty="0"/>
              <a:t>But also note that the license plate characters themselves have not been included. This is because the license plate characters are dark against a light background.</a:t>
            </a:r>
          </a:p>
          <a:p>
            <a:pPr marL="285750" indent="-285750">
              <a:buFont typeface="Arial" panose="020B0604020202020204" pitchFamily="34" charset="0"/>
              <a:buChar char="•"/>
            </a:pPr>
            <a:r>
              <a:rPr lang="en-CA" dirty="0"/>
              <a:t>To help remedy that, we can apply a black hat operator</a:t>
            </a:r>
          </a:p>
        </p:txBody>
      </p:sp>
    </p:spTree>
    <p:extLst>
      <p:ext uri="{BB962C8B-B14F-4D97-AF65-F5344CB8AC3E}">
        <p14:creationId xmlns:p14="http://schemas.microsoft.com/office/powerpoint/2010/main" val="1582969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03174E-8BF4-C0AB-9E4B-E03E67DB57C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785F349-6E06-EA2A-D2B2-2782E95FB356}"/>
              </a:ext>
            </a:extLst>
          </p:cNvPr>
          <p:cNvSpPr>
            <a:spLocks noGrp="1"/>
          </p:cNvSpPr>
          <p:nvPr>
            <p:ph type="title"/>
          </p:nvPr>
        </p:nvSpPr>
        <p:spPr>
          <a:xfrm>
            <a:off x="838200" y="365125"/>
            <a:ext cx="10515600" cy="700195"/>
          </a:xfrm>
        </p:spPr>
        <p:txBody>
          <a:bodyPr/>
          <a:lstStyle/>
          <a:p>
            <a:r>
              <a:rPr lang="en-CA" b="1" dirty="0"/>
              <a:t>Morphological transformation</a:t>
            </a:r>
          </a:p>
        </p:txBody>
      </p:sp>
      <p:sp>
        <p:nvSpPr>
          <p:cNvPr id="3" name="Slide Number Placeholder 2">
            <a:extLst>
              <a:ext uri="{FF2B5EF4-FFF2-40B4-BE49-F238E27FC236}">
                <a16:creationId xmlns:a16="http://schemas.microsoft.com/office/drawing/2014/main" id="{DD542CCF-62ED-311C-766B-DFF80FCE0AFA}"/>
              </a:ext>
            </a:extLst>
          </p:cNvPr>
          <p:cNvSpPr>
            <a:spLocks noGrp="1"/>
          </p:cNvSpPr>
          <p:nvPr>
            <p:ph type="sldNum" sz="quarter" idx="12"/>
          </p:nvPr>
        </p:nvSpPr>
        <p:spPr/>
        <p:txBody>
          <a:bodyPr/>
          <a:lstStyle/>
          <a:p>
            <a:fld id="{B20BAE8A-BB5C-499D-956E-1AE79ABD6EE1}" type="slidenum">
              <a:rPr lang="en-CA" smtClean="0"/>
              <a:t>39</a:t>
            </a:fld>
            <a:endParaRPr lang="en-CA"/>
          </a:p>
        </p:txBody>
      </p:sp>
      <p:pic>
        <p:nvPicPr>
          <p:cNvPr id="5" name="Picture 4">
            <a:extLst>
              <a:ext uri="{FF2B5EF4-FFF2-40B4-BE49-F238E27FC236}">
                <a16:creationId xmlns:a16="http://schemas.microsoft.com/office/drawing/2014/main" id="{FD4E8349-88A1-4DB4-725D-4674909384F2}"/>
              </a:ext>
            </a:extLst>
          </p:cNvPr>
          <p:cNvPicPr>
            <a:picLocks noChangeAspect="1"/>
          </p:cNvPicPr>
          <p:nvPr/>
        </p:nvPicPr>
        <p:blipFill>
          <a:blip r:embed="rId2"/>
          <a:stretch>
            <a:fillRect/>
          </a:stretch>
        </p:blipFill>
        <p:spPr>
          <a:xfrm>
            <a:off x="1023058" y="1188958"/>
            <a:ext cx="6630325" cy="3343742"/>
          </a:xfrm>
          <a:prstGeom prst="rect">
            <a:avLst/>
          </a:prstGeom>
        </p:spPr>
      </p:pic>
      <p:sp>
        <p:nvSpPr>
          <p:cNvPr id="7" name="TextBox 6">
            <a:extLst>
              <a:ext uri="{FF2B5EF4-FFF2-40B4-BE49-F238E27FC236}">
                <a16:creationId xmlns:a16="http://schemas.microsoft.com/office/drawing/2014/main" id="{799F07AB-0E7C-C84A-4798-FB843FC4400E}"/>
              </a:ext>
            </a:extLst>
          </p:cNvPr>
          <p:cNvSpPr txBox="1"/>
          <p:nvPr/>
        </p:nvSpPr>
        <p:spPr>
          <a:xfrm>
            <a:off x="1023058" y="4805441"/>
            <a:ext cx="10515600" cy="923330"/>
          </a:xfrm>
          <a:prstGeom prst="rect">
            <a:avLst/>
          </a:prstGeom>
          <a:noFill/>
        </p:spPr>
        <p:txBody>
          <a:bodyPr wrap="square">
            <a:spAutoFit/>
          </a:bodyPr>
          <a:lstStyle/>
          <a:p>
            <a:r>
              <a:rPr lang="en-CA" dirty="0"/>
              <a:t>To reveal our license plate characters you would first segment out the license plate itself via a top hat operator and then apply a black hat operator (or thresholding) to extract the individual license plate characters (perhaps using methods like contour detection).</a:t>
            </a:r>
          </a:p>
        </p:txBody>
      </p:sp>
    </p:spTree>
    <p:extLst>
      <p:ext uri="{BB962C8B-B14F-4D97-AF65-F5344CB8AC3E}">
        <p14:creationId xmlns:p14="http://schemas.microsoft.com/office/powerpoint/2010/main" val="4006039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37943-194F-CD39-6F71-EE8C73791856}"/>
              </a:ext>
            </a:extLst>
          </p:cNvPr>
          <p:cNvSpPr>
            <a:spLocks noGrp="1"/>
          </p:cNvSpPr>
          <p:nvPr>
            <p:ph type="title"/>
          </p:nvPr>
        </p:nvSpPr>
        <p:spPr/>
        <p:txBody>
          <a:bodyPr/>
          <a:lstStyle/>
          <a:p>
            <a:r>
              <a:rPr lang="en-US" b="1" dirty="0"/>
              <a:t>Critical Path</a:t>
            </a:r>
            <a:endParaRPr lang="en-CA" b="1" dirty="0"/>
          </a:p>
        </p:txBody>
      </p:sp>
      <p:sp>
        <p:nvSpPr>
          <p:cNvPr id="3" name="Content Placeholder 2">
            <a:extLst>
              <a:ext uri="{FF2B5EF4-FFF2-40B4-BE49-F238E27FC236}">
                <a16:creationId xmlns:a16="http://schemas.microsoft.com/office/drawing/2014/main" id="{446DFFF9-4024-AE66-D0A0-EB9E0B4D2D49}"/>
              </a:ext>
            </a:extLst>
          </p:cNvPr>
          <p:cNvSpPr>
            <a:spLocks noGrp="1"/>
          </p:cNvSpPr>
          <p:nvPr>
            <p:ph idx="1"/>
          </p:nvPr>
        </p:nvSpPr>
        <p:spPr/>
        <p:txBody>
          <a:bodyPr/>
          <a:lstStyle/>
          <a:p>
            <a:r>
              <a:rPr lang="en-US" dirty="0"/>
              <a:t>Students pick presentation topic to be presented in Week#7</a:t>
            </a:r>
            <a:endParaRPr lang="en-CA" dirty="0"/>
          </a:p>
        </p:txBody>
      </p:sp>
      <p:sp>
        <p:nvSpPr>
          <p:cNvPr id="4" name="Slide Number Placeholder 3">
            <a:extLst>
              <a:ext uri="{FF2B5EF4-FFF2-40B4-BE49-F238E27FC236}">
                <a16:creationId xmlns:a16="http://schemas.microsoft.com/office/drawing/2014/main" id="{DE789FA6-55D4-1B69-1CC0-3929CB8D531F}"/>
              </a:ext>
            </a:extLst>
          </p:cNvPr>
          <p:cNvSpPr>
            <a:spLocks noGrp="1"/>
          </p:cNvSpPr>
          <p:nvPr>
            <p:ph type="sldNum" sz="quarter" idx="12"/>
          </p:nvPr>
        </p:nvSpPr>
        <p:spPr/>
        <p:txBody>
          <a:bodyPr/>
          <a:lstStyle/>
          <a:p>
            <a:fld id="{B20BAE8A-BB5C-499D-956E-1AE79ABD6EE1}" type="slidenum">
              <a:rPr lang="en-CA" smtClean="0"/>
              <a:t>4</a:t>
            </a:fld>
            <a:endParaRPr lang="en-CA"/>
          </a:p>
        </p:txBody>
      </p:sp>
      <p:graphicFrame>
        <p:nvGraphicFramePr>
          <p:cNvPr id="5" name="Table 4">
            <a:extLst>
              <a:ext uri="{FF2B5EF4-FFF2-40B4-BE49-F238E27FC236}">
                <a16:creationId xmlns:a16="http://schemas.microsoft.com/office/drawing/2014/main" id="{B6601ADB-7C08-ADF9-BEF2-C868037F45D2}"/>
              </a:ext>
            </a:extLst>
          </p:cNvPr>
          <p:cNvGraphicFramePr>
            <a:graphicFrameLocks noGrp="1"/>
          </p:cNvGraphicFramePr>
          <p:nvPr>
            <p:extLst>
              <p:ext uri="{D42A27DB-BD31-4B8C-83A1-F6EECF244321}">
                <p14:modId xmlns:p14="http://schemas.microsoft.com/office/powerpoint/2010/main" val="2161550117"/>
              </p:ext>
            </p:extLst>
          </p:nvPr>
        </p:nvGraphicFramePr>
        <p:xfrm>
          <a:off x="1916591" y="2619488"/>
          <a:ext cx="8127999" cy="2225040"/>
        </p:xfrm>
        <a:graphic>
          <a:graphicData uri="http://schemas.openxmlformats.org/drawingml/2006/table">
            <a:tbl>
              <a:tblPr firstRow="1" bandRow="1">
                <a:tableStyleId>{93296810-A885-4BE3-A3E7-6D5BEEA58F35}</a:tableStyleId>
              </a:tblPr>
              <a:tblGrid>
                <a:gridCol w="2566631">
                  <a:extLst>
                    <a:ext uri="{9D8B030D-6E8A-4147-A177-3AD203B41FA5}">
                      <a16:colId xmlns:a16="http://schemas.microsoft.com/office/drawing/2014/main" val="3437611288"/>
                    </a:ext>
                  </a:extLst>
                </a:gridCol>
                <a:gridCol w="5561368">
                  <a:extLst>
                    <a:ext uri="{9D8B030D-6E8A-4147-A177-3AD203B41FA5}">
                      <a16:colId xmlns:a16="http://schemas.microsoft.com/office/drawing/2014/main" val="4244500239"/>
                    </a:ext>
                  </a:extLst>
                </a:gridCol>
              </a:tblGrid>
              <a:tr h="370840">
                <a:tc>
                  <a:txBody>
                    <a:bodyPr/>
                    <a:lstStyle/>
                    <a:p>
                      <a:r>
                        <a:rPr lang="en-US" dirty="0">
                          <a:solidFill>
                            <a:schemeClr val="tx1"/>
                          </a:solidFill>
                        </a:rPr>
                        <a:t>Name </a:t>
                      </a:r>
                      <a:endParaRPr lang="en-CA" dirty="0">
                        <a:solidFill>
                          <a:schemeClr val="tx1"/>
                        </a:solidFill>
                      </a:endParaRPr>
                    </a:p>
                  </a:txBody>
                  <a:tcPr/>
                </a:tc>
                <a:tc>
                  <a:txBody>
                    <a:bodyPr/>
                    <a:lstStyle/>
                    <a:p>
                      <a:r>
                        <a:rPr lang="en-US" dirty="0">
                          <a:solidFill>
                            <a:schemeClr val="tx1"/>
                          </a:solidFill>
                        </a:rPr>
                        <a:t>Topic</a:t>
                      </a:r>
                      <a:endParaRPr lang="en-CA" dirty="0">
                        <a:solidFill>
                          <a:schemeClr val="tx1"/>
                        </a:solidFill>
                      </a:endParaRPr>
                    </a:p>
                  </a:txBody>
                  <a:tcPr/>
                </a:tc>
                <a:extLst>
                  <a:ext uri="{0D108BD9-81ED-4DB2-BD59-A6C34878D82A}">
                    <a16:rowId xmlns:a16="http://schemas.microsoft.com/office/drawing/2014/main" val="2380978247"/>
                  </a:ext>
                </a:extLst>
              </a:tr>
              <a:tr h="370840">
                <a:tc>
                  <a:txBody>
                    <a:bodyPr/>
                    <a:lstStyle/>
                    <a:p>
                      <a:r>
                        <a:rPr lang="en-US" dirty="0"/>
                        <a:t>Vyom</a:t>
                      </a:r>
                      <a:endParaRPr lang="en-CA" dirty="0"/>
                    </a:p>
                  </a:txBody>
                  <a:tcPr/>
                </a:tc>
                <a:tc>
                  <a:txBody>
                    <a:bodyPr/>
                    <a:lstStyle/>
                    <a:p>
                      <a:r>
                        <a:rPr lang="en-US" dirty="0"/>
                        <a:t>Stereo Vision and Depth Estimation</a:t>
                      </a:r>
                      <a:endParaRPr lang="en-CA" dirty="0"/>
                    </a:p>
                  </a:txBody>
                  <a:tcPr/>
                </a:tc>
                <a:extLst>
                  <a:ext uri="{0D108BD9-81ED-4DB2-BD59-A6C34878D82A}">
                    <a16:rowId xmlns:a16="http://schemas.microsoft.com/office/drawing/2014/main" val="4168635052"/>
                  </a:ext>
                </a:extLst>
              </a:tr>
              <a:tr h="370840">
                <a:tc>
                  <a:txBody>
                    <a:bodyPr/>
                    <a:lstStyle/>
                    <a:p>
                      <a:r>
                        <a:rPr lang="en-CA" dirty="0"/>
                        <a:t>Rhichard</a:t>
                      </a:r>
                    </a:p>
                  </a:txBody>
                  <a:tcPr/>
                </a:tc>
                <a:tc>
                  <a:txBody>
                    <a:bodyPr/>
                    <a:lstStyle/>
                    <a:p>
                      <a:r>
                        <a:rPr lang="en-US" dirty="0"/>
                        <a:t>Camera Calibration</a:t>
                      </a:r>
                      <a:endParaRPr lang="en-CA" dirty="0"/>
                    </a:p>
                  </a:txBody>
                  <a:tcPr/>
                </a:tc>
                <a:extLst>
                  <a:ext uri="{0D108BD9-81ED-4DB2-BD59-A6C34878D82A}">
                    <a16:rowId xmlns:a16="http://schemas.microsoft.com/office/drawing/2014/main" val="256285125"/>
                  </a:ext>
                </a:extLst>
              </a:tr>
              <a:tr h="370840">
                <a:tc>
                  <a:txBody>
                    <a:bodyPr/>
                    <a:lstStyle/>
                    <a:p>
                      <a:r>
                        <a:rPr lang="en-CA" dirty="0"/>
                        <a:t>Caleb</a:t>
                      </a:r>
                    </a:p>
                  </a:txBody>
                  <a:tcPr/>
                </a:tc>
                <a:tc>
                  <a:txBody>
                    <a:bodyPr/>
                    <a:lstStyle/>
                    <a:p>
                      <a:r>
                        <a:rPr lang="en-US" dirty="0"/>
                        <a:t>Pinhole and Perspective Projection</a:t>
                      </a:r>
                      <a:endParaRPr lang="en-CA" dirty="0"/>
                    </a:p>
                  </a:txBody>
                  <a:tcPr/>
                </a:tc>
                <a:extLst>
                  <a:ext uri="{0D108BD9-81ED-4DB2-BD59-A6C34878D82A}">
                    <a16:rowId xmlns:a16="http://schemas.microsoft.com/office/drawing/2014/main" val="1037114385"/>
                  </a:ext>
                </a:extLst>
              </a:tr>
              <a:tr h="370840">
                <a:tc>
                  <a:txBody>
                    <a:bodyPr/>
                    <a:lstStyle/>
                    <a:p>
                      <a:r>
                        <a:rPr lang="en-CA" dirty="0"/>
                        <a:t>Mohsin</a:t>
                      </a:r>
                    </a:p>
                  </a:txBody>
                  <a:tcPr/>
                </a:tc>
                <a:tc>
                  <a:txBody>
                    <a:bodyPr/>
                    <a:lstStyle/>
                    <a:p>
                      <a:r>
                        <a:rPr lang="en-US" dirty="0"/>
                        <a:t>Segmentation using Deep learning</a:t>
                      </a:r>
                      <a:endParaRPr lang="en-CA" dirty="0"/>
                    </a:p>
                  </a:txBody>
                  <a:tcPr/>
                </a:tc>
                <a:extLst>
                  <a:ext uri="{0D108BD9-81ED-4DB2-BD59-A6C34878D82A}">
                    <a16:rowId xmlns:a16="http://schemas.microsoft.com/office/drawing/2014/main" val="1556654459"/>
                  </a:ext>
                </a:extLst>
              </a:tr>
              <a:tr h="370840">
                <a:tc>
                  <a:txBody>
                    <a:bodyPr/>
                    <a:lstStyle/>
                    <a:p>
                      <a:r>
                        <a:rPr lang="en-CA" dirty="0"/>
                        <a:t>Elise</a:t>
                      </a:r>
                    </a:p>
                  </a:txBody>
                  <a:tcPr/>
                </a:tc>
                <a:tc>
                  <a:txBody>
                    <a:bodyPr/>
                    <a:lstStyle/>
                    <a:p>
                      <a:r>
                        <a:rPr lang="en-US" dirty="0"/>
                        <a:t>Color spaces in OpenCV</a:t>
                      </a:r>
                      <a:endParaRPr lang="en-CA" dirty="0"/>
                    </a:p>
                  </a:txBody>
                  <a:tcPr/>
                </a:tc>
                <a:extLst>
                  <a:ext uri="{0D108BD9-81ED-4DB2-BD59-A6C34878D82A}">
                    <a16:rowId xmlns:a16="http://schemas.microsoft.com/office/drawing/2014/main" val="1352436044"/>
                  </a:ext>
                </a:extLst>
              </a:tr>
            </a:tbl>
          </a:graphicData>
        </a:graphic>
      </p:graphicFrame>
    </p:spTree>
    <p:extLst>
      <p:ext uri="{BB962C8B-B14F-4D97-AF65-F5344CB8AC3E}">
        <p14:creationId xmlns:p14="http://schemas.microsoft.com/office/powerpoint/2010/main" val="242257875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Disclaimer</a:t>
            </a:r>
          </a:p>
        </p:txBody>
      </p:sp>
      <p:sp>
        <p:nvSpPr>
          <p:cNvPr id="3" name="Content Placeholder 2"/>
          <p:cNvSpPr>
            <a:spLocks noGrp="1"/>
          </p:cNvSpPr>
          <p:nvPr>
            <p:ph idx="1"/>
          </p:nvPr>
        </p:nvSpPr>
        <p:spPr/>
        <p:txBody>
          <a:bodyPr>
            <a:normAutofit/>
          </a:bodyPr>
          <a:lstStyle/>
          <a:p>
            <a:pPr marL="0" indent="0" algn="just">
              <a:buNone/>
            </a:pPr>
            <a:r>
              <a:rPr lang="en-US" dirty="0"/>
              <a:t>Due to nature of the course, various materials have compiled from different open source resources with some moderation. I sincerely acknowledge their hard work and contribution</a:t>
            </a:r>
          </a:p>
        </p:txBody>
      </p:sp>
      <p:sp>
        <p:nvSpPr>
          <p:cNvPr id="4" name="Slide Number Placeholder 3">
            <a:extLst>
              <a:ext uri="{FF2B5EF4-FFF2-40B4-BE49-F238E27FC236}">
                <a16:creationId xmlns:a16="http://schemas.microsoft.com/office/drawing/2014/main" id="{8C5730A2-842A-A749-8934-330257B719B8}"/>
              </a:ext>
            </a:extLst>
          </p:cNvPr>
          <p:cNvSpPr>
            <a:spLocks noGrp="1"/>
          </p:cNvSpPr>
          <p:nvPr>
            <p:ph type="sldNum" sz="quarter" idx="12"/>
          </p:nvPr>
        </p:nvSpPr>
        <p:spPr/>
        <p:txBody>
          <a:bodyPr/>
          <a:lstStyle/>
          <a:p>
            <a:fld id="{B20BAE8A-BB5C-499D-956E-1AE79ABD6EE1}" type="slidenum">
              <a:rPr lang="en-CA" smtClean="0"/>
              <a:t>40</a:t>
            </a:fld>
            <a:endParaRPr lang="en-CA"/>
          </a:p>
        </p:txBody>
      </p:sp>
    </p:spTree>
    <p:extLst>
      <p:ext uri="{BB962C8B-B14F-4D97-AF65-F5344CB8AC3E}">
        <p14:creationId xmlns:p14="http://schemas.microsoft.com/office/powerpoint/2010/main" val="268955729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47EB824-E02C-63C0-384C-15E960FB6E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0000" y="1833562"/>
            <a:ext cx="4572000" cy="3190875"/>
          </a:xfrm>
          <a:prstGeom prst="rect">
            <a:avLst/>
          </a:prstGeom>
        </p:spPr>
      </p:pic>
      <p:sp>
        <p:nvSpPr>
          <p:cNvPr id="2" name="Slide Number Placeholder 1">
            <a:extLst>
              <a:ext uri="{FF2B5EF4-FFF2-40B4-BE49-F238E27FC236}">
                <a16:creationId xmlns:a16="http://schemas.microsoft.com/office/drawing/2014/main" id="{5FE2ABC8-4751-51D3-EFE6-A7EF728E0614}"/>
              </a:ext>
            </a:extLst>
          </p:cNvPr>
          <p:cNvSpPr>
            <a:spLocks noGrp="1"/>
          </p:cNvSpPr>
          <p:nvPr>
            <p:ph type="sldNum" sz="quarter" idx="12"/>
          </p:nvPr>
        </p:nvSpPr>
        <p:spPr/>
        <p:txBody>
          <a:bodyPr/>
          <a:lstStyle/>
          <a:p>
            <a:fld id="{B20BAE8A-BB5C-499D-956E-1AE79ABD6EE1}" type="slidenum">
              <a:rPr lang="en-CA" smtClean="0"/>
              <a:t>41</a:t>
            </a:fld>
            <a:endParaRPr lang="en-CA"/>
          </a:p>
        </p:txBody>
      </p:sp>
    </p:spTree>
    <p:extLst>
      <p:ext uri="{BB962C8B-B14F-4D97-AF65-F5344CB8AC3E}">
        <p14:creationId xmlns:p14="http://schemas.microsoft.com/office/powerpoint/2010/main" val="24538249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2B99FD-93C6-F8EE-BAE3-76F2C776634B}"/>
              </a:ext>
            </a:extLst>
          </p:cNvPr>
          <p:cNvSpPr>
            <a:spLocks noGrp="1"/>
          </p:cNvSpPr>
          <p:nvPr>
            <p:ph type="title"/>
          </p:nvPr>
        </p:nvSpPr>
        <p:spPr>
          <a:xfrm>
            <a:off x="838200" y="2766218"/>
            <a:ext cx="10515600" cy="1325563"/>
          </a:xfrm>
        </p:spPr>
        <p:txBody>
          <a:bodyPr/>
          <a:lstStyle/>
          <a:p>
            <a:pPr algn="ctr"/>
            <a:r>
              <a:rPr lang="en-US" b="1" dirty="0"/>
              <a:t>Image Segmentation with Watershed Algorithm</a:t>
            </a:r>
            <a:endParaRPr lang="en-CA" b="1" dirty="0"/>
          </a:p>
        </p:txBody>
      </p:sp>
      <p:sp>
        <p:nvSpPr>
          <p:cNvPr id="3" name="Slide Number Placeholder 2">
            <a:extLst>
              <a:ext uri="{FF2B5EF4-FFF2-40B4-BE49-F238E27FC236}">
                <a16:creationId xmlns:a16="http://schemas.microsoft.com/office/drawing/2014/main" id="{F5D749A1-1B5E-525F-66B0-26ED479B3A3A}"/>
              </a:ext>
            </a:extLst>
          </p:cNvPr>
          <p:cNvSpPr>
            <a:spLocks noGrp="1"/>
          </p:cNvSpPr>
          <p:nvPr>
            <p:ph type="sldNum" sz="quarter" idx="12"/>
          </p:nvPr>
        </p:nvSpPr>
        <p:spPr/>
        <p:txBody>
          <a:bodyPr/>
          <a:lstStyle/>
          <a:p>
            <a:fld id="{B20BAE8A-BB5C-499D-956E-1AE79ABD6EE1}" type="slidenum">
              <a:rPr lang="en-CA" smtClean="0"/>
              <a:t>5</a:t>
            </a:fld>
            <a:endParaRPr lang="en-CA"/>
          </a:p>
        </p:txBody>
      </p:sp>
    </p:spTree>
    <p:extLst>
      <p:ext uri="{BB962C8B-B14F-4D97-AF65-F5344CB8AC3E}">
        <p14:creationId xmlns:p14="http://schemas.microsoft.com/office/powerpoint/2010/main" val="33453261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75250C-943D-FB87-2526-298C043C2DEE}"/>
              </a:ext>
            </a:extLst>
          </p:cNvPr>
          <p:cNvSpPr>
            <a:spLocks noGrp="1"/>
          </p:cNvSpPr>
          <p:nvPr>
            <p:ph type="title"/>
          </p:nvPr>
        </p:nvSpPr>
        <p:spPr/>
        <p:txBody>
          <a:bodyPr/>
          <a:lstStyle/>
          <a:p>
            <a:r>
              <a:rPr lang="en-CA" b="1" dirty="0"/>
              <a:t>Image segmentation</a:t>
            </a:r>
          </a:p>
        </p:txBody>
      </p:sp>
      <p:sp>
        <p:nvSpPr>
          <p:cNvPr id="3" name="Slide Number Placeholder 2">
            <a:extLst>
              <a:ext uri="{FF2B5EF4-FFF2-40B4-BE49-F238E27FC236}">
                <a16:creationId xmlns:a16="http://schemas.microsoft.com/office/drawing/2014/main" id="{C67A9E27-FF6E-DE11-B11F-279E34DEBC10}"/>
              </a:ext>
            </a:extLst>
          </p:cNvPr>
          <p:cNvSpPr>
            <a:spLocks noGrp="1"/>
          </p:cNvSpPr>
          <p:nvPr>
            <p:ph type="sldNum" sz="quarter" idx="12"/>
          </p:nvPr>
        </p:nvSpPr>
        <p:spPr/>
        <p:txBody>
          <a:bodyPr/>
          <a:lstStyle/>
          <a:p>
            <a:fld id="{B20BAE8A-BB5C-499D-956E-1AE79ABD6EE1}" type="slidenum">
              <a:rPr lang="en-CA" smtClean="0"/>
              <a:t>6</a:t>
            </a:fld>
            <a:endParaRPr lang="en-CA"/>
          </a:p>
        </p:txBody>
      </p:sp>
      <p:sp>
        <p:nvSpPr>
          <p:cNvPr id="5" name="TextBox 4">
            <a:extLst>
              <a:ext uri="{FF2B5EF4-FFF2-40B4-BE49-F238E27FC236}">
                <a16:creationId xmlns:a16="http://schemas.microsoft.com/office/drawing/2014/main" id="{100E7391-480D-F650-383D-81B9623FA04C}"/>
              </a:ext>
            </a:extLst>
          </p:cNvPr>
          <p:cNvSpPr txBox="1"/>
          <p:nvPr/>
        </p:nvSpPr>
        <p:spPr>
          <a:xfrm>
            <a:off x="907742" y="1397675"/>
            <a:ext cx="10917314" cy="1754326"/>
          </a:xfrm>
          <a:prstGeom prst="rect">
            <a:avLst/>
          </a:prstGeom>
          <a:noFill/>
        </p:spPr>
        <p:txBody>
          <a:bodyPr wrap="square">
            <a:spAutoFit/>
          </a:bodyPr>
          <a:lstStyle/>
          <a:p>
            <a:pPr marL="285750" indent="-285750">
              <a:buFont typeface="Arial" panose="020B0604020202020204" pitchFamily="34" charset="0"/>
              <a:buChar char="•"/>
            </a:pPr>
            <a:r>
              <a:rPr lang="en-CA" dirty="0"/>
              <a:t>Image segmentation involves partitioning an image into various segments or regions, each containing a set of pixels. </a:t>
            </a:r>
          </a:p>
          <a:p>
            <a:pPr marL="285750" indent="-285750">
              <a:buFont typeface="Arial" panose="020B0604020202020204" pitchFamily="34" charset="0"/>
              <a:buChar char="•"/>
            </a:pPr>
            <a:r>
              <a:rPr lang="en-CA" dirty="0"/>
              <a:t>The ultimate aim is to simplify or modify the representation of an image into something more meaningful, consequently making it easier to analyze. </a:t>
            </a:r>
          </a:p>
          <a:p>
            <a:pPr marL="285750" indent="-285750">
              <a:buFont typeface="Arial" panose="020B0604020202020204" pitchFamily="34" charset="0"/>
              <a:buChar char="•"/>
            </a:pPr>
            <a:r>
              <a:rPr lang="en-CA" dirty="0"/>
              <a:t>These techniques have been widely adopted in a multitude of applications ranging from object identification within images to medical imaging diagnostics.</a:t>
            </a:r>
          </a:p>
        </p:txBody>
      </p:sp>
    </p:spTree>
    <p:extLst>
      <p:ext uri="{BB962C8B-B14F-4D97-AF65-F5344CB8AC3E}">
        <p14:creationId xmlns:p14="http://schemas.microsoft.com/office/powerpoint/2010/main" val="14419672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59F48-A2D7-2BB4-FAFC-17E6AA07F3E7}"/>
              </a:ext>
            </a:extLst>
          </p:cNvPr>
          <p:cNvSpPr>
            <a:spLocks noGrp="1"/>
          </p:cNvSpPr>
          <p:nvPr>
            <p:ph type="title"/>
          </p:nvPr>
        </p:nvSpPr>
        <p:spPr>
          <a:xfrm>
            <a:off x="838200" y="136525"/>
            <a:ext cx="10515600" cy="671343"/>
          </a:xfrm>
        </p:spPr>
        <p:txBody>
          <a:bodyPr>
            <a:normAutofit fontScale="90000"/>
          </a:bodyPr>
          <a:lstStyle/>
          <a:p>
            <a:r>
              <a:rPr lang="en-US" b="1" dirty="0"/>
              <a:t>Watershed Algorithm</a:t>
            </a:r>
            <a:endParaRPr lang="en-CA" dirty="0"/>
          </a:p>
        </p:txBody>
      </p:sp>
      <p:sp>
        <p:nvSpPr>
          <p:cNvPr id="3" name="Slide Number Placeholder 2">
            <a:extLst>
              <a:ext uri="{FF2B5EF4-FFF2-40B4-BE49-F238E27FC236}">
                <a16:creationId xmlns:a16="http://schemas.microsoft.com/office/drawing/2014/main" id="{9C560EBF-1DCC-750B-BC28-5038D223E8E1}"/>
              </a:ext>
            </a:extLst>
          </p:cNvPr>
          <p:cNvSpPr>
            <a:spLocks noGrp="1"/>
          </p:cNvSpPr>
          <p:nvPr>
            <p:ph type="sldNum" sz="quarter" idx="12"/>
          </p:nvPr>
        </p:nvSpPr>
        <p:spPr/>
        <p:txBody>
          <a:bodyPr/>
          <a:lstStyle/>
          <a:p>
            <a:fld id="{B20BAE8A-BB5C-499D-956E-1AE79ABD6EE1}" type="slidenum">
              <a:rPr lang="en-CA" smtClean="0"/>
              <a:t>7</a:t>
            </a:fld>
            <a:endParaRPr lang="en-CA"/>
          </a:p>
        </p:txBody>
      </p:sp>
      <p:sp>
        <p:nvSpPr>
          <p:cNvPr id="5" name="TextBox 4">
            <a:extLst>
              <a:ext uri="{FF2B5EF4-FFF2-40B4-BE49-F238E27FC236}">
                <a16:creationId xmlns:a16="http://schemas.microsoft.com/office/drawing/2014/main" id="{B32EE66B-4043-7987-D486-B5D81B58308E}"/>
              </a:ext>
            </a:extLst>
          </p:cNvPr>
          <p:cNvSpPr txBox="1"/>
          <p:nvPr/>
        </p:nvSpPr>
        <p:spPr>
          <a:xfrm>
            <a:off x="838200" y="807868"/>
            <a:ext cx="10515600" cy="646331"/>
          </a:xfrm>
          <a:prstGeom prst="rect">
            <a:avLst/>
          </a:prstGeom>
          <a:noFill/>
        </p:spPr>
        <p:txBody>
          <a:bodyPr wrap="square">
            <a:spAutoFit/>
          </a:bodyPr>
          <a:lstStyle/>
          <a:p>
            <a:pPr marL="285750" indent="-285750">
              <a:buFont typeface="Arial" panose="020B0604020202020204" pitchFamily="34" charset="0"/>
              <a:buChar char="•"/>
            </a:pPr>
            <a:r>
              <a:rPr lang="en-CA" dirty="0"/>
              <a:t>The watershed algorithm is a classic algorithm used for segmentation and is especially useful when extracting touching or overlapping objects in images, such as the balls in the figure below.</a:t>
            </a:r>
          </a:p>
        </p:txBody>
      </p:sp>
      <p:pic>
        <p:nvPicPr>
          <p:cNvPr id="9" name="Picture 8">
            <a:extLst>
              <a:ext uri="{FF2B5EF4-FFF2-40B4-BE49-F238E27FC236}">
                <a16:creationId xmlns:a16="http://schemas.microsoft.com/office/drawing/2014/main" id="{7C324618-6998-2518-74E0-973A80502B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0263" y="1627632"/>
            <a:ext cx="1801368" cy="1801368"/>
          </a:xfrm>
          <a:prstGeom prst="rect">
            <a:avLst/>
          </a:prstGeom>
        </p:spPr>
      </p:pic>
      <p:pic>
        <p:nvPicPr>
          <p:cNvPr id="11" name="Picture 10">
            <a:extLst>
              <a:ext uri="{FF2B5EF4-FFF2-40B4-BE49-F238E27FC236}">
                <a16:creationId xmlns:a16="http://schemas.microsoft.com/office/drawing/2014/main" id="{D172FD2A-4618-BF5C-B3F6-5E69B9B7B6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57544" y="1565381"/>
            <a:ext cx="2097517" cy="2056709"/>
          </a:xfrm>
          <a:prstGeom prst="rect">
            <a:avLst/>
          </a:prstGeom>
        </p:spPr>
      </p:pic>
      <p:sp>
        <p:nvSpPr>
          <p:cNvPr id="13" name="TextBox 12">
            <a:extLst>
              <a:ext uri="{FF2B5EF4-FFF2-40B4-BE49-F238E27FC236}">
                <a16:creationId xmlns:a16="http://schemas.microsoft.com/office/drawing/2014/main" id="{301A6F40-F5AF-AFF5-839A-388B1C5A2614}"/>
              </a:ext>
            </a:extLst>
          </p:cNvPr>
          <p:cNvSpPr txBox="1"/>
          <p:nvPr/>
        </p:nvSpPr>
        <p:spPr>
          <a:xfrm>
            <a:off x="838201" y="3564692"/>
            <a:ext cx="10515599" cy="923330"/>
          </a:xfrm>
          <a:prstGeom prst="rect">
            <a:avLst/>
          </a:prstGeom>
          <a:noFill/>
        </p:spPr>
        <p:txBody>
          <a:bodyPr wrap="square">
            <a:spAutoFit/>
          </a:bodyPr>
          <a:lstStyle/>
          <a:p>
            <a:pPr marL="285750" indent="-285750" algn="just">
              <a:buFont typeface="Arial" panose="020B0604020202020204" pitchFamily="34" charset="0"/>
              <a:buChar char="•"/>
            </a:pPr>
            <a:r>
              <a:rPr lang="en-CA" dirty="0"/>
              <a:t>Using traditional image processing methods such as thresholding and contour detection, we would be unable to extract each individual balls from the image — but by leveraging the watershed algorithm, we are able to detect and extract each ball without a problem.</a:t>
            </a:r>
          </a:p>
        </p:txBody>
      </p:sp>
      <p:pic>
        <p:nvPicPr>
          <p:cNvPr id="15" name="Picture 14">
            <a:extLst>
              <a:ext uri="{FF2B5EF4-FFF2-40B4-BE49-F238E27FC236}">
                <a16:creationId xmlns:a16="http://schemas.microsoft.com/office/drawing/2014/main" id="{E6411C4D-9054-83BF-3094-694F588149F2}"/>
              </a:ext>
            </a:extLst>
          </p:cNvPr>
          <p:cNvPicPr>
            <a:picLocks noChangeAspect="1"/>
          </p:cNvPicPr>
          <p:nvPr/>
        </p:nvPicPr>
        <p:blipFill>
          <a:blip r:embed="rId4"/>
          <a:stretch>
            <a:fillRect/>
          </a:stretch>
        </p:blipFill>
        <p:spPr>
          <a:xfrm>
            <a:off x="1167664" y="4492077"/>
            <a:ext cx="2889431" cy="2319446"/>
          </a:xfrm>
          <a:prstGeom prst="rect">
            <a:avLst/>
          </a:prstGeom>
        </p:spPr>
      </p:pic>
      <p:sp>
        <p:nvSpPr>
          <p:cNvPr id="17" name="TextBox 16">
            <a:extLst>
              <a:ext uri="{FF2B5EF4-FFF2-40B4-BE49-F238E27FC236}">
                <a16:creationId xmlns:a16="http://schemas.microsoft.com/office/drawing/2014/main" id="{DE6E9D16-1E17-F682-3521-C2B018632EF0}"/>
              </a:ext>
            </a:extLst>
          </p:cNvPr>
          <p:cNvSpPr txBox="1"/>
          <p:nvPr/>
        </p:nvSpPr>
        <p:spPr>
          <a:xfrm>
            <a:off x="4245746" y="4572804"/>
            <a:ext cx="7108054" cy="1477328"/>
          </a:xfrm>
          <a:prstGeom prst="rect">
            <a:avLst/>
          </a:prstGeom>
          <a:noFill/>
        </p:spPr>
        <p:txBody>
          <a:bodyPr wrap="square">
            <a:spAutoFit/>
          </a:bodyPr>
          <a:lstStyle/>
          <a:p>
            <a:r>
              <a:rPr lang="en-CA" dirty="0"/>
              <a:t>In this image you can see examples of objects that would be impossible to extract using simple thresholding and contour detection, Since these objects are touching, overlapping, or both, the contour extraction process would treat each group of touching objects as a single object rather than multiple objects.</a:t>
            </a:r>
          </a:p>
        </p:txBody>
      </p:sp>
      <p:sp>
        <p:nvSpPr>
          <p:cNvPr id="19" name="TextBox 18">
            <a:extLst>
              <a:ext uri="{FF2B5EF4-FFF2-40B4-BE49-F238E27FC236}">
                <a16:creationId xmlns:a16="http://schemas.microsoft.com/office/drawing/2014/main" id="{155C885A-FBA4-9F23-885B-A80CAA1CF982}"/>
              </a:ext>
            </a:extLst>
          </p:cNvPr>
          <p:cNvSpPr txBox="1"/>
          <p:nvPr/>
        </p:nvSpPr>
        <p:spPr>
          <a:xfrm>
            <a:off x="5133512" y="311269"/>
            <a:ext cx="6094520" cy="307777"/>
          </a:xfrm>
          <a:prstGeom prst="rect">
            <a:avLst/>
          </a:prstGeom>
          <a:noFill/>
        </p:spPr>
        <p:txBody>
          <a:bodyPr wrap="square">
            <a:spAutoFit/>
          </a:bodyPr>
          <a:lstStyle/>
          <a:p>
            <a:r>
              <a:rPr lang="en-CA" sz="1400" dirty="0">
                <a:hlinkClick r:id="rId5"/>
              </a:rPr>
              <a:t>https://docs.opencv.org/3.4/d3/db4/tutorial_py_watershed.html</a:t>
            </a:r>
            <a:r>
              <a:rPr lang="en-CA" sz="1400" dirty="0"/>
              <a:t> </a:t>
            </a:r>
          </a:p>
        </p:txBody>
      </p:sp>
    </p:spTree>
    <p:extLst>
      <p:ext uri="{BB962C8B-B14F-4D97-AF65-F5344CB8AC3E}">
        <p14:creationId xmlns:p14="http://schemas.microsoft.com/office/powerpoint/2010/main" val="959578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9A33C9-32BA-A0BB-C7BD-102ABE84CF8F}"/>
              </a:ext>
            </a:extLst>
          </p:cNvPr>
          <p:cNvSpPr>
            <a:spLocks noGrp="1"/>
          </p:cNvSpPr>
          <p:nvPr>
            <p:ph type="title"/>
          </p:nvPr>
        </p:nvSpPr>
        <p:spPr>
          <a:xfrm>
            <a:off x="838200" y="136525"/>
            <a:ext cx="10515600" cy="726828"/>
          </a:xfrm>
        </p:spPr>
        <p:txBody>
          <a:bodyPr/>
          <a:lstStyle/>
          <a:p>
            <a:r>
              <a:rPr lang="en-US" b="1" dirty="0"/>
              <a:t>Watershed Algorithm</a:t>
            </a:r>
            <a:endParaRPr lang="en-CA" dirty="0"/>
          </a:p>
        </p:txBody>
      </p:sp>
      <p:sp>
        <p:nvSpPr>
          <p:cNvPr id="3" name="Slide Number Placeholder 2">
            <a:extLst>
              <a:ext uri="{FF2B5EF4-FFF2-40B4-BE49-F238E27FC236}">
                <a16:creationId xmlns:a16="http://schemas.microsoft.com/office/drawing/2014/main" id="{CA13D739-8BFD-17B0-BCB9-64980DEC2061}"/>
              </a:ext>
            </a:extLst>
          </p:cNvPr>
          <p:cNvSpPr>
            <a:spLocks noGrp="1"/>
          </p:cNvSpPr>
          <p:nvPr>
            <p:ph type="sldNum" sz="quarter" idx="12"/>
          </p:nvPr>
        </p:nvSpPr>
        <p:spPr/>
        <p:txBody>
          <a:bodyPr/>
          <a:lstStyle/>
          <a:p>
            <a:fld id="{B20BAE8A-BB5C-499D-956E-1AE79ABD6EE1}" type="slidenum">
              <a:rPr lang="en-CA" smtClean="0"/>
              <a:t>8</a:t>
            </a:fld>
            <a:endParaRPr lang="en-CA"/>
          </a:p>
        </p:txBody>
      </p:sp>
      <p:pic>
        <p:nvPicPr>
          <p:cNvPr id="5" name="Picture 4">
            <a:extLst>
              <a:ext uri="{FF2B5EF4-FFF2-40B4-BE49-F238E27FC236}">
                <a16:creationId xmlns:a16="http://schemas.microsoft.com/office/drawing/2014/main" id="{7C45160A-162B-5886-8A1F-162A7C74D5B6}"/>
              </a:ext>
            </a:extLst>
          </p:cNvPr>
          <p:cNvPicPr>
            <a:picLocks noChangeAspect="1"/>
          </p:cNvPicPr>
          <p:nvPr/>
        </p:nvPicPr>
        <p:blipFill>
          <a:blip r:embed="rId2"/>
          <a:stretch>
            <a:fillRect/>
          </a:stretch>
        </p:blipFill>
        <p:spPr>
          <a:xfrm>
            <a:off x="3957707" y="866825"/>
            <a:ext cx="3478480" cy="2633472"/>
          </a:xfrm>
          <a:prstGeom prst="rect">
            <a:avLst/>
          </a:prstGeom>
        </p:spPr>
      </p:pic>
      <p:pic>
        <p:nvPicPr>
          <p:cNvPr id="7" name="Picture 6">
            <a:extLst>
              <a:ext uri="{FF2B5EF4-FFF2-40B4-BE49-F238E27FC236}">
                <a16:creationId xmlns:a16="http://schemas.microsoft.com/office/drawing/2014/main" id="{7F6E90ED-8770-FE21-1651-0530A2BA2E84}"/>
              </a:ext>
            </a:extLst>
          </p:cNvPr>
          <p:cNvPicPr>
            <a:picLocks noChangeAspect="1"/>
          </p:cNvPicPr>
          <p:nvPr/>
        </p:nvPicPr>
        <p:blipFill>
          <a:blip r:embed="rId3"/>
          <a:stretch>
            <a:fillRect/>
          </a:stretch>
        </p:blipFill>
        <p:spPr>
          <a:xfrm>
            <a:off x="3957707" y="3525663"/>
            <a:ext cx="3515216" cy="219106"/>
          </a:xfrm>
          <a:prstGeom prst="rect">
            <a:avLst/>
          </a:prstGeom>
        </p:spPr>
      </p:pic>
      <p:sp>
        <p:nvSpPr>
          <p:cNvPr id="9" name="TextBox 8">
            <a:extLst>
              <a:ext uri="{FF2B5EF4-FFF2-40B4-BE49-F238E27FC236}">
                <a16:creationId xmlns:a16="http://schemas.microsoft.com/office/drawing/2014/main" id="{ADEE96B1-D2E8-2F79-53D9-42150E6B0352}"/>
              </a:ext>
            </a:extLst>
          </p:cNvPr>
          <p:cNvSpPr txBox="1"/>
          <p:nvPr/>
        </p:nvSpPr>
        <p:spPr>
          <a:xfrm>
            <a:off x="4072000" y="3907914"/>
            <a:ext cx="3788546" cy="923330"/>
          </a:xfrm>
          <a:prstGeom prst="rect">
            <a:avLst/>
          </a:prstGeom>
          <a:noFill/>
        </p:spPr>
        <p:txBody>
          <a:bodyPr wrap="square">
            <a:spAutoFit/>
          </a:bodyPr>
          <a:lstStyle/>
          <a:p>
            <a:r>
              <a:rPr lang="en-CA" dirty="0"/>
              <a:t>Pyramid mean shift filtering (image segmentation) to help the accuracy of the thresholding step.</a:t>
            </a:r>
          </a:p>
        </p:txBody>
      </p:sp>
      <p:pic>
        <p:nvPicPr>
          <p:cNvPr id="11" name="Picture 10">
            <a:extLst>
              <a:ext uri="{FF2B5EF4-FFF2-40B4-BE49-F238E27FC236}">
                <a16:creationId xmlns:a16="http://schemas.microsoft.com/office/drawing/2014/main" id="{14FC28D5-2128-C1C0-D239-ABC706D57139}"/>
              </a:ext>
            </a:extLst>
          </p:cNvPr>
          <p:cNvPicPr>
            <a:picLocks noChangeAspect="1"/>
          </p:cNvPicPr>
          <p:nvPr/>
        </p:nvPicPr>
        <p:blipFill>
          <a:blip r:embed="rId4"/>
          <a:stretch>
            <a:fillRect/>
          </a:stretch>
        </p:blipFill>
        <p:spPr>
          <a:xfrm>
            <a:off x="8210548" y="830459"/>
            <a:ext cx="3580390" cy="2635100"/>
          </a:xfrm>
          <a:prstGeom prst="rect">
            <a:avLst/>
          </a:prstGeom>
        </p:spPr>
      </p:pic>
      <p:pic>
        <p:nvPicPr>
          <p:cNvPr id="13" name="Picture 12">
            <a:extLst>
              <a:ext uri="{FF2B5EF4-FFF2-40B4-BE49-F238E27FC236}">
                <a16:creationId xmlns:a16="http://schemas.microsoft.com/office/drawing/2014/main" id="{B907663B-8B0A-49F9-AC0A-75E0D9F87C1C}"/>
              </a:ext>
            </a:extLst>
          </p:cNvPr>
          <p:cNvPicPr>
            <a:picLocks noChangeAspect="1"/>
          </p:cNvPicPr>
          <p:nvPr/>
        </p:nvPicPr>
        <p:blipFill>
          <a:blip r:embed="rId5"/>
          <a:stretch>
            <a:fillRect/>
          </a:stretch>
        </p:blipFill>
        <p:spPr>
          <a:xfrm>
            <a:off x="8038100" y="3500297"/>
            <a:ext cx="4066644" cy="308209"/>
          </a:xfrm>
          <a:prstGeom prst="rect">
            <a:avLst/>
          </a:prstGeom>
        </p:spPr>
      </p:pic>
      <p:sp>
        <p:nvSpPr>
          <p:cNvPr id="15" name="TextBox 14">
            <a:extLst>
              <a:ext uri="{FF2B5EF4-FFF2-40B4-BE49-F238E27FC236}">
                <a16:creationId xmlns:a16="http://schemas.microsoft.com/office/drawing/2014/main" id="{3AA6ABD2-7F39-022E-A39E-DF6A7886C875}"/>
              </a:ext>
            </a:extLst>
          </p:cNvPr>
          <p:cNvSpPr txBox="1"/>
          <p:nvPr/>
        </p:nvSpPr>
        <p:spPr>
          <a:xfrm>
            <a:off x="8210548" y="3920361"/>
            <a:ext cx="4196919" cy="923330"/>
          </a:xfrm>
          <a:prstGeom prst="rect">
            <a:avLst/>
          </a:prstGeom>
          <a:noFill/>
        </p:spPr>
        <p:txBody>
          <a:bodyPr wrap="square">
            <a:spAutoFit/>
          </a:bodyPr>
          <a:lstStyle/>
          <a:p>
            <a:r>
              <a:rPr lang="en-CA" dirty="0"/>
              <a:t>Next threshold the mean shifted image using Otsu’s thresholding to segment the background from the foreground</a:t>
            </a:r>
          </a:p>
        </p:txBody>
      </p:sp>
      <p:pic>
        <p:nvPicPr>
          <p:cNvPr id="16" name="Picture 15">
            <a:extLst>
              <a:ext uri="{FF2B5EF4-FFF2-40B4-BE49-F238E27FC236}">
                <a16:creationId xmlns:a16="http://schemas.microsoft.com/office/drawing/2014/main" id="{667A8199-40DD-3837-F9C1-0D1CA66476C3}"/>
              </a:ext>
            </a:extLst>
          </p:cNvPr>
          <p:cNvPicPr>
            <a:picLocks noChangeAspect="1"/>
          </p:cNvPicPr>
          <p:nvPr/>
        </p:nvPicPr>
        <p:blipFill>
          <a:blip r:embed="rId6"/>
          <a:stretch>
            <a:fillRect/>
          </a:stretch>
        </p:blipFill>
        <p:spPr>
          <a:xfrm>
            <a:off x="82384" y="932155"/>
            <a:ext cx="3707027" cy="2975759"/>
          </a:xfrm>
          <a:prstGeom prst="rect">
            <a:avLst/>
          </a:prstGeom>
        </p:spPr>
      </p:pic>
      <p:pic>
        <p:nvPicPr>
          <p:cNvPr id="18" name="Picture 17">
            <a:extLst>
              <a:ext uri="{FF2B5EF4-FFF2-40B4-BE49-F238E27FC236}">
                <a16:creationId xmlns:a16="http://schemas.microsoft.com/office/drawing/2014/main" id="{B4FEA8F8-9E5A-CD1A-59CD-6A67734E36B9}"/>
              </a:ext>
            </a:extLst>
          </p:cNvPr>
          <p:cNvPicPr>
            <a:picLocks noChangeAspect="1"/>
          </p:cNvPicPr>
          <p:nvPr/>
        </p:nvPicPr>
        <p:blipFill>
          <a:blip r:embed="rId7"/>
          <a:stretch>
            <a:fillRect/>
          </a:stretch>
        </p:blipFill>
        <p:spPr>
          <a:xfrm>
            <a:off x="275208" y="4430354"/>
            <a:ext cx="2909152" cy="2163040"/>
          </a:xfrm>
          <a:prstGeom prst="rect">
            <a:avLst/>
          </a:prstGeom>
        </p:spPr>
      </p:pic>
      <p:sp>
        <p:nvSpPr>
          <p:cNvPr id="20" name="TextBox 19">
            <a:extLst>
              <a:ext uri="{FF2B5EF4-FFF2-40B4-BE49-F238E27FC236}">
                <a16:creationId xmlns:a16="http://schemas.microsoft.com/office/drawing/2014/main" id="{CCC4D044-3E2A-8EEC-2438-10A4E0B08DA3}"/>
              </a:ext>
            </a:extLst>
          </p:cNvPr>
          <p:cNvSpPr txBox="1"/>
          <p:nvPr/>
        </p:nvSpPr>
        <p:spPr>
          <a:xfrm>
            <a:off x="3315810" y="5156021"/>
            <a:ext cx="6205490" cy="923330"/>
          </a:xfrm>
          <a:prstGeom prst="rect">
            <a:avLst/>
          </a:prstGeom>
          <a:noFill/>
        </p:spPr>
        <p:txBody>
          <a:bodyPr wrap="square">
            <a:spAutoFit/>
          </a:bodyPr>
          <a:lstStyle/>
          <a:p>
            <a:r>
              <a:rPr lang="en-CA" dirty="0"/>
              <a:t>The results are pretty terrible. Using simple thresholding and contour detection it reports that there are only two coins in the images, even though there are clearly nine of them.</a:t>
            </a:r>
          </a:p>
        </p:txBody>
      </p:sp>
    </p:spTree>
    <p:extLst>
      <p:ext uri="{BB962C8B-B14F-4D97-AF65-F5344CB8AC3E}">
        <p14:creationId xmlns:p14="http://schemas.microsoft.com/office/powerpoint/2010/main" val="2151286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6A4A21-3950-D341-017A-7EF098A1C571}"/>
              </a:ext>
            </a:extLst>
          </p:cNvPr>
          <p:cNvSpPr>
            <a:spLocks noGrp="1"/>
          </p:cNvSpPr>
          <p:nvPr>
            <p:ph type="title"/>
          </p:nvPr>
        </p:nvSpPr>
        <p:spPr>
          <a:xfrm>
            <a:off x="838200" y="282552"/>
            <a:ext cx="10515600" cy="700195"/>
          </a:xfrm>
        </p:spPr>
        <p:txBody>
          <a:bodyPr/>
          <a:lstStyle/>
          <a:p>
            <a:r>
              <a:rPr lang="en-US" b="1" dirty="0"/>
              <a:t>Watershed Algorithm</a:t>
            </a:r>
            <a:endParaRPr lang="en-CA" dirty="0"/>
          </a:p>
        </p:txBody>
      </p:sp>
      <p:sp>
        <p:nvSpPr>
          <p:cNvPr id="3" name="Slide Number Placeholder 2">
            <a:extLst>
              <a:ext uri="{FF2B5EF4-FFF2-40B4-BE49-F238E27FC236}">
                <a16:creationId xmlns:a16="http://schemas.microsoft.com/office/drawing/2014/main" id="{E68B5DC8-9B3E-153C-BDC5-83DA7D750030}"/>
              </a:ext>
            </a:extLst>
          </p:cNvPr>
          <p:cNvSpPr>
            <a:spLocks noGrp="1"/>
          </p:cNvSpPr>
          <p:nvPr>
            <p:ph type="sldNum" sz="quarter" idx="12"/>
          </p:nvPr>
        </p:nvSpPr>
        <p:spPr/>
        <p:txBody>
          <a:bodyPr/>
          <a:lstStyle/>
          <a:p>
            <a:fld id="{B20BAE8A-BB5C-499D-956E-1AE79ABD6EE1}" type="slidenum">
              <a:rPr lang="en-CA" smtClean="0"/>
              <a:t>9</a:t>
            </a:fld>
            <a:endParaRPr lang="en-CA"/>
          </a:p>
        </p:txBody>
      </p:sp>
      <p:sp>
        <p:nvSpPr>
          <p:cNvPr id="5" name="TextBox 4">
            <a:extLst>
              <a:ext uri="{FF2B5EF4-FFF2-40B4-BE49-F238E27FC236}">
                <a16:creationId xmlns:a16="http://schemas.microsoft.com/office/drawing/2014/main" id="{16ADF679-0317-6A0A-DBCA-9D193D726D92}"/>
              </a:ext>
            </a:extLst>
          </p:cNvPr>
          <p:cNvSpPr txBox="1"/>
          <p:nvPr/>
        </p:nvSpPr>
        <p:spPr>
          <a:xfrm>
            <a:off x="774575" y="1352079"/>
            <a:ext cx="10988337" cy="923330"/>
          </a:xfrm>
          <a:prstGeom prst="rect">
            <a:avLst/>
          </a:prstGeom>
          <a:noFill/>
        </p:spPr>
        <p:txBody>
          <a:bodyPr wrap="square">
            <a:spAutoFit/>
          </a:bodyPr>
          <a:lstStyle/>
          <a:p>
            <a:r>
              <a:rPr lang="en-CA" i="1" dirty="0"/>
              <a:t>cv2.findContours()</a:t>
            </a:r>
          </a:p>
          <a:p>
            <a:r>
              <a:rPr lang="en-CA" dirty="0"/>
              <a:t>This function is used to detect contours in a image. Contours are simply the boundaries of objects; they are useful for shape analysis and object detection and recognition.</a:t>
            </a:r>
          </a:p>
        </p:txBody>
      </p:sp>
      <p:sp>
        <p:nvSpPr>
          <p:cNvPr id="7" name="TextBox 6">
            <a:extLst>
              <a:ext uri="{FF2B5EF4-FFF2-40B4-BE49-F238E27FC236}">
                <a16:creationId xmlns:a16="http://schemas.microsoft.com/office/drawing/2014/main" id="{64ED2D9B-0AA9-043E-0056-1F6E12D2B4E1}"/>
              </a:ext>
            </a:extLst>
          </p:cNvPr>
          <p:cNvSpPr txBox="1"/>
          <p:nvPr/>
        </p:nvSpPr>
        <p:spPr>
          <a:xfrm>
            <a:off x="838200" y="982747"/>
            <a:ext cx="6094520" cy="369332"/>
          </a:xfrm>
          <a:prstGeom prst="rect">
            <a:avLst/>
          </a:prstGeom>
          <a:noFill/>
        </p:spPr>
        <p:txBody>
          <a:bodyPr wrap="square">
            <a:spAutoFit/>
          </a:bodyPr>
          <a:lstStyle/>
          <a:p>
            <a:r>
              <a:rPr lang="en-CA" b="1" dirty="0"/>
              <a:t>Functions used in the code</a:t>
            </a:r>
          </a:p>
        </p:txBody>
      </p:sp>
      <p:sp>
        <p:nvSpPr>
          <p:cNvPr id="9" name="TextBox 8">
            <a:extLst>
              <a:ext uri="{FF2B5EF4-FFF2-40B4-BE49-F238E27FC236}">
                <a16:creationId xmlns:a16="http://schemas.microsoft.com/office/drawing/2014/main" id="{4907F943-AE80-DAAF-5FE8-D02ED4202E70}"/>
              </a:ext>
            </a:extLst>
          </p:cNvPr>
          <p:cNvSpPr txBox="1"/>
          <p:nvPr/>
        </p:nvSpPr>
        <p:spPr>
          <a:xfrm>
            <a:off x="2709908" y="1375165"/>
            <a:ext cx="6094520" cy="307777"/>
          </a:xfrm>
          <a:prstGeom prst="rect">
            <a:avLst/>
          </a:prstGeom>
          <a:noFill/>
        </p:spPr>
        <p:txBody>
          <a:bodyPr wrap="square">
            <a:spAutoFit/>
          </a:bodyPr>
          <a:lstStyle/>
          <a:p>
            <a:r>
              <a:rPr lang="en-CA" sz="1400" dirty="0">
                <a:hlinkClick r:id="rId2"/>
              </a:rPr>
              <a:t>https://docs.opencv.org/3.4/d4/d73/tutorial_py_contours_begin.html</a:t>
            </a:r>
            <a:r>
              <a:rPr lang="en-CA" sz="1400" dirty="0"/>
              <a:t> </a:t>
            </a:r>
          </a:p>
        </p:txBody>
      </p:sp>
      <p:sp>
        <p:nvSpPr>
          <p:cNvPr id="11" name="TextBox 10">
            <a:extLst>
              <a:ext uri="{FF2B5EF4-FFF2-40B4-BE49-F238E27FC236}">
                <a16:creationId xmlns:a16="http://schemas.microsoft.com/office/drawing/2014/main" id="{E461BF4D-7855-8568-3048-E37FA5AC0004}"/>
              </a:ext>
            </a:extLst>
          </p:cNvPr>
          <p:cNvSpPr txBox="1"/>
          <p:nvPr/>
        </p:nvSpPr>
        <p:spPr>
          <a:xfrm>
            <a:off x="838199" y="2458933"/>
            <a:ext cx="10702771" cy="2031325"/>
          </a:xfrm>
          <a:prstGeom prst="rect">
            <a:avLst/>
          </a:prstGeom>
          <a:noFill/>
        </p:spPr>
        <p:txBody>
          <a:bodyPr wrap="square">
            <a:spAutoFit/>
          </a:bodyPr>
          <a:lstStyle/>
          <a:p>
            <a:r>
              <a:rPr lang="en-CA" i="1" dirty="0"/>
              <a:t>cv2.RETR_CCOMP</a:t>
            </a:r>
            <a:r>
              <a:rPr lang="en-CA" dirty="0"/>
              <a:t>: This is a flag that sets the contour retrieval mode. RETR_CCOMP retrieves all the contours and organizes them into a two-level hierarchy: external contours of the object (i.e., the boundaries of the object) are placed in one hierarchy, and the contours of holes inside the object (if any) are placed in another.</a:t>
            </a:r>
          </a:p>
          <a:p>
            <a:endParaRPr lang="en-CA" dirty="0"/>
          </a:p>
          <a:p>
            <a:r>
              <a:rPr lang="en-CA" i="1" dirty="0"/>
              <a:t>cv2.CHAIN_APPROX_SIMPLE</a:t>
            </a:r>
            <a:r>
              <a:rPr lang="en-CA" dirty="0"/>
              <a:t>: This flag sets the contour approximation method. CHAIN_APPROX_SIMPLE compresses horizontal, vertical, and diagonal segments and leaves only their end points. It's a way to save memory by storing only the essential points that make up the contour.</a:t>
            </a:r>
          </a:p>
        </p:txBody>
      </p:sp>
      <p:pic>
        <p:nvPicPr>
          <p:cNvPr id="15" name="Picture 14">
            <a:extLst>
              <a:ext uri="{FF2B5EF4-FFF2-40B4-BE49-F238E27FC236}">
                <a16:creationId xmlns:a16="http://schemas.microsoft.com/office/drawing/2014/main" id="{59BC1B9F-21D2-7A27-EA69-284B11E7EE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0388" y="4684879"/>
            <a:ext cx="7750212" cy="426757"/>
          </a:xfrm>
          <a:prstGeom prst="rect">
            <a:avLst/>
          </a:prstGeom>
        </p:spPr>
      </p:pic>
      <p:sp>
        <p:nvSpPr>
          <p:cNvPr id="17" name="TextBox 16">
            <a:extLst>
              <a:ext uri="{FF2B5EF4-FFF2-40B4-BE49-F238E27FC236}">
                <a16:creationId xmlns:a16="http://schemas.microsoft.com/office/drawing/2014/main" id="{07D9911B-5BDC-764E-3641-C7CC4E5AA6B0}"/>
              </a:ext>
            </a:extLst>
          </p:cNvPr>
          <p:cNvSpPr txBox="1"/>
          <p:nvPr/>
        </p:nvSpPr>
        <p:spPr>
          <a:xfrm>
            <a:off x="830060" y="4998090"/>
            <a:ext cx="11581661" cy="1754326"/>
          </a:xfrm>
          <a:prstGeom prst="rect">
            <a:avLst/>
          </a:prstGeom>
          <a:noFill/>
        </p:spPr>
        <p:txBody>
          <a:bodyPr wrap="square">
            <a:spAutoFit/>
          </a:bodyPr>
          <a:lstStyle/>
          <a:p>
            <a:r>
              <a:rPr lang="en-CA" dirty="0"/>
              <a:t>This function returns two values:</a:t>
            </a:r>
          </a:p>
          <a:p>
            <a:endParaRPr lang="en-CA" dirty="0"/>
          </a:p>
          <a:p>
            <a:r>
              <a:rPr lang="en-CA" i="1" dirty="0"/>
              <a:t>contours: </a:t>
            </a:r>
            <a:r>
              <a:rPr lang="en-CA" dirty="0"/>
              <a:t>A Python list of all the contours found in the image. Each contour is a numpy array of (x, y) coordinates of boundary points of the object.</a:t>
            </a:r>
          </a:p>
          <a:p>
            <a:r>
              <a:rPr lang="en-CA" i="1" dirty="0"/>
              <a:t>hierarchy: </a:t>
            </a:r>
            <a:r>
              <a:rPr lang="en-CA" dirty="0"/>
              <a:t>An array containing information about the image topology. It has as many elements as the number of contours. For each contour contours[i], the hierarchy array contains four elements [Next, Previous, </a:t>
            </a:r>
            <a:r>
              <a:rPr lang="en-CA" dirty="0" err="1"/>
              <a:t>First_Child</a:t>
            </a:r>
            <a:r>
              <a:rPr lang="en-CA" dirty="0"/>
              <a:t>, Parent].</a:t>
            </a:r>
          </a:p>
        </p:txBody>
      </p:sp>
    </p:spTree>
    <p:extLst>
      <p:ext uri="{BB962C8B-B14F-4D97-AF65-F5344CB8AC3E}">
        <p14:creationId xmlns:p14="http://schemas.microsoft.com/office/powerpoint/2010/main" val="1922469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7"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27151</TotalTime>
  <Words>3950</Words>
  <Application>Microsoft Office PowerPoint</Application>
  <PresentationFormat>Widescreen</PresentationFormat>
  <Paragraphs>253</Paragraphs>
  <Slides>41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41</vt:i4>
      </vt:variant>
    </vt:vector>
  </HeadingPairs>
  <TitlesOfParts>
    <vt:vector size="46" baseType="lpstr">
      <vt:lpstr>Arial</vt:lpstr>
      <vt:lpstr>Calibri</vt:lpstr>
      <vt:lpstr>Calibri Light</vt:lpstr>
      <vt:lpstr>Wingdings</vt:lpstr>
      <vt:lpstr>Office Theme</vt:lpstr>
      <vt:lpstr>Week-5</vt:lpstr>
      <vt:lpstr>Recap</vt:lpstr>
      <vt:lpstr>Agenda</vt:lpstr>
      <vt:lpstr>Critical Path</vt:lpstr>
      <vt:lpstr>Image Segmentation with Watershed Algorithm</vt:lpstr>
      <vt:lpstr>Image segmentation</vt:lpstr>
      <vt:lpstr>Watershed Algorithm</vt:lpstr>
      <vt:lpstr>Watershed Algorithm</vt:lpstr>
      <vt:lpstr>Watershed Algorithm</vt:lpstr>
      <vt:lpstr>Watershed Algorithm</vt:lpstr>
      <vt:lpstr>Watershed Algorithm in OpenCV</vt:lpstr>
      <vt:lpstr>Watershed Algorithm in OpenCV</vt:lpstr>
      <vt:lpstr>Watershed Algorithm in OpenCV</vt:lpstr>
      <vt:lpstr>Watershed Algorithm in OpenCV</vt:lpstr>
      <vt:lpstr>Watershed Algorithm in OpenCV</vt:lpstr>
      <vt:lpstr>Watershed Algorithm in OpenCV</vt:lpstr>
      <vt:lpstr>Watershed Algorithm in OpenCV</vt:lpstr>
      <vt:lpstr>Watershed Algorithm in OpenCV</vt:lpstr>
      <vt:lpstr>Watershed Algorithm in OpenCV</vt:lpstr>
      <vt:lpstr>Image Blurring/Smoothing using python</vt:lpstr>
      <vt:lpstr>Image Blurring/Smoothing using python</vt:lpstr>
      <vt:lpstr>Image Blurring/Smoothing using python</vt:lpstr>
      <vt:lpstr>Image Blurring/Smoothing using python</vt:lpstr>
      <vt:lpstr>Image Blurring/Smoothing using python</vt:lpstr>
      <vt:lpstr>Image Blurring/Smoothing using python</vt:lpstr>
      <vt:lpstr>Image Blurring/Smoothing using python</vt:lpstr>
      <vt:lpstr>Image Blurring/Smoothing using python</vt:lpstr>
      <vt:lpstr>Image Blurring/Smoothing using python</vt:lpstr>
      <vt:lpstr>Image Blurring/Smoothing using python</vt:lpstr>
      <vt:lpstr>Morphological transformation</vt:lpstr>
      <vt:lpstr>Morphological transformation</vt:lpstr>
      <vt:lpstr>Morphological transformation</vt:lpstr>
      <vt:lpstr>Morphological transformation</vt:lpstr>
      <vt:lpstr>Morphological transformation</vt:lpstr>
      <vt:lpstr>Morphological transformation</vt:lpstr>
      <vt:lpstr>Morphological transformation</vt:lpstr>
      <vt:lpstr>Morphological transformation</vt:lpstr>
      <vt:lpstr>Morphological transformation</vt:lpstr>
      <vt:lpstr>Morphological transformation</vt:lpstr>
      <vt:lpstr>Disclaimer</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NOOPA JAGADEESH</dc:creator>
  <cp:lastModifiedBy>NOOPA JAGADEESH</cp:lastModifiedBy>
  <cp:revision>750</cp:revision>
  <dcterms:created xsi:type="dcterms:W3CDTF">2021-09-05T14:52:59Z</dcterms:created>
  <dcterms:modified xsi:type="dcterms:W3CDTF">2024-02-11T01:22:39Z</dcterms:modified>
</cp:coreProperties>
</file>